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8" r:id="rId5"/>
    <p:sldMasterId id="2147483694" r:id="rId6"/>
  </p:sldMasterIdLst>
  <p:notesMasterIdLst>
    <p:notesMasterId r:id="rId23"/>
  </p:notesMasterIdLst>
  <p:sldIdLst>
    <p:sldId id="266" r:id="rId7"/>
    <p:sldId id="2147476585" r:id="rId8"/>
    <p:sldId id="2147476597" r:id="rId9"/>
    <p:sldId id="287" r:id="rId10"/>
    <p:sldId id="2147476584" r:id="rId11"/>
    <p:sldId id="2147476610" r:id="rId12"/>
    <p:sldId id="2147476614" r:id="rId13"/>
    <p:sldId id="2147476608" r:id="rId14"/>
    <p:sldId id="2147476606" r:id="rId15"/>
    <p:sldId id="2147476613" r:id="rId16"/>
    <p:sldId id="2147476582" r:id="rId17"/>
    <p:sldId id="2147476609" r:id="rId18"/>
    <p:sldId id="2145706567" r:id="rId19"/>
    <p:sldId id="2147476598" r:id="rId20"/>
    <p:sldId id="2147476603" r:id="rId21"/>
    <p:sldId id="214747660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9CE"/>
    <a:srgbClr val="F40009"/>
    <a:srgbClr val="670001"/>
    <a:srgbClr val="F7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DF598-75FB-45EA-86B7-E3D9A9AC04AE}" v="1938" dt="2024-04-22T19:45:27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D1CC3-42A9-E94B-8060-E9902DEC7EB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09B05-ADC9-1940-B2C2-CA34FDC4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13D799-FF48-46F0-9966-440140B3BF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4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13D799-FF48-46F0-9966-440140B3BF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55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58E3-6088-F15E-A5D7-D61FCED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5C238-6921-3E1E-9CBD-F7C67606B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1C5A3-D599-4166-AAEC-80B8DBCE5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420E-7FB7-712A-D5BA-E159A0DEA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13D799-FF48-46F0-9966-440140B3BF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92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58E3-6088-F15E-A5D7-D61FCED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5C238-6921-3E1E-9CBD-F7C67606B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1C5A3-D599-4166-AAEC-80B8DBCE5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420E-7FB7-712A-D5BA-E159A0DEA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13D799-FF48-46F0-9966-440140B3BF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5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58E3-6088-F15E-A5D7-D61FCED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5C238-6921-3E1E-9CBD-F7C67606B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1C5A3-D599-4166-AAEC-80B8DBCE5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420E-7FB7-712A-D5BA-E159A0DEA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13D799-FF48-46F0-9966-440140B3BF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2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BD56-B684-40F7-90E5-AAD1A635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2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0EB17-2FBD-4BED-8ADF-FFD28079BB0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77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0EB17-2FBD-4BED-8ADF-FFD28079BB0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262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0EB17-2FBD-4BED-8ADF-FFD28079BB0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9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43B58-C64D-994B-85CA-C6BD13B55C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8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0EB17-2FBD-4BED-8ADF-FFD28079BB0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60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F0EB17-2FBD-4BED-8ADF-FFD28079BB0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39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43B58-C64D-994B-85CA-C6BD13B55C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8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7645C-F445-0A46-A2D2-C6F31DAF142C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11502972" cy="2306637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11502972" cy="18288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6128" y="61404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697980"/>
            <a:ext cx="3860800" cy="160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97980"/>
            <a:ext cx="2844800" cy="160020"/>
          </a:xfrm>
          <a:prstGeom prst="rect">
            <a:avLst/>
          </a:prstGeom>
        </p:spPr>
        <p:txBody>
          <a:bodyPr lIns="91440" tIns="0" rIns="0" bIns="0" anchor="b" anchorCtr="0"/>
          <a:lstStyle>
            <a:lvl1pPr>
              <a:defRPr sz="8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C24A97-A635-4E4A-8667-BE31595A6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7645C-F445-0A46-A2D2-C6F31DAF142C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11502972" cy="2306637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11502972" cy="18288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6128" y="61404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F0E1A3-F913-FD4F-99AF-EFAD64FFC9B8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5635572" cy="2306637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5635572" cy="1828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6128" y="61404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A32AA-88BF-9946-B673-EEC5F9F0FAD2}"/>
              </a:ext>
            </a:extLst>
          </p:cNvPr>
          <p:cNvSpPr/>
          <p:nvPr userDrawn="1"/>
        </p:nvSpPr>
        <p:spPr>
          <a:xfrm>
            <a:off x="0" y="6709025"/>
            <a:ext cx="12192000" cy="14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57B599A-4936-2C4F-A75A-845A1C3537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97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11502972" cy="230663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11502972" cy="1828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140449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6FDC1-7C9B-2B41-8353-DBD129005790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4820511" y="549278"/>
            <a:ext cx="2003663" cy="35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08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128" y="352426"/>
            <a:ext cx="115029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128" y="2070100"/>
            <a:ext cx="11502972" cy="3644900"/>
          </a:xfrm>
        </p:spPr>
        <p:txBody>
          <a:bodyPr/>
          <a:lstStyle>
            <a:lvl1pPr marL="0" indent="0">
              <a:buNone/>
              <a:defRPr/>
            </a:lvl1pPr>
            <a:lvl2pPr marL="173038" indent="-161925">
              <a:tabLst/>
              <a:defRPr/>
            </a:lvl2pPr>
            <a:lvl3pPr marL="403225" indent="-173038">
              <a:tabLst/>
              <a:defRPr/>
            </a:lvl3pPr>
            <a:lvl4pPr marL="633413" indent="-173038">
              <a:tabLst/>
              <a:defRPr/>
            </a:lvl4pPr>
            <a:lvl5pPr marL="865188" indent="-173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4E3C43-308C-0F47-83D9-E1DC1DC25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11503078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794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87674-7A12-7340-8D27-2A45A119C439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09738"/>
            <a:ext cx="11487150" cy="171926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128" y="3429001"/>
            <a:ext cx="11502972" cy="17192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8F2A7-F31F-B94F-9E6F-52B3CA06254F}"/>
              </a:ext>
            </a:extLst>
          </p:cNvPr>
          <p:cNvSpPr/>
          <p:nvPr userDrawn="1"/>
        </p:nvSpPr>
        <p:spPr>
          <a:xfrm>
            <a:off x="0" y="6709025"/>
            <a:ext cx="12192000" cy="14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115859-C9C7-414D-9B2B-2BAD989305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7D5221-6BAB-AC41-AD9E-61F7A3F53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2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50391A-7A93-A145-9F12-E338CF035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8E72DE-CA81-4147-AF6D-B7A1FC32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56355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935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C376D8-06CF-B049-9BB5-F47F043B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2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AC2ABC-B0E7-C14B-906A-3431A0588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08E110-EE34-6D48-8D13-8DFA7264E6F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2606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B41E19-0E66-1A49-B0E5-2B8A1BE16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606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ED4E46-84B2-1C4B-9747-0D6C22B1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1151551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694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2813-90A4-B841-8DAA-4B00E2E34CD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6FCF88-57DB-F246-8D24-D73392F7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115029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774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2813-90A4-B841-8DAA-4B00E2E34CD3}" type="datetimeFigureOut">
              <a:rPr lang="en-US" smtClean="0"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F0E1A3-F913-FD4F-99AF-EFAD64FFC9B8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5635572" cy="2306637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5635572" cy="1828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6128" y="61404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A32AA-88BF-9946-B673-EEC5F9F0FAD2}"/>
              </a:ext>
            </a:extLst>
          </p:cNvPr>
          <p:cNvSpPr/>
          <p:nvPr userDrawn="1"/>
        </p:nvSpPr>
        <p:spPr>
          <a:xfrm>
            <a:off x="0" y="6709025"/>
            <a:ext cx="12192000" cy="14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57B599A-4936-2C4F-A75A-845A1C3537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FAF30-78A7-8443-8F7F-2CC45820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7414255"/>
            <a:ext cx="821241" cy="228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9E9E9"/>
                </a:solidFill>
              </a:defRPr>
            </a:lvl1pPr>
          </a:lstStyle>
          <a:p>
            <a:fld id="{BC91F13E-97FF-EE4B-820F-7D185129EA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3E3FD7-BDD8-744E-A7D8-95E5B080A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355911"/>
            <a:ext cx="11247120" cy="603862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Insert 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804AA72-B712-3546-8D59-8C49B3091F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8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160"/>
            <a:ext cx="10972800" cy="5200440"/>
          </a:xfrm>
        </p:spPr>
        <p:txBody>
          <a:bodyPr/>
          <a:lstStyle>
            <a:lvl1pPr>
              <a:defRPr sz="1972"/>
            </a:lvl1pPr>
            <a:lvl2pPr>
              <a:defRPr sz="1773"/>
            </a:lvl2pPr>
            <a:lvl3pPr>
              <a:defRPr sz="1773"/>
            </a:lvl3pPr>
            <a:lvl4pPr>
              <a:defRPr sz="1574"/>
            </a:lvl4pPr>
            <a:lvl5pPr>
              <a:defRPr sz="138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7" y="120909"/>
            <a:ext cx="10972799" cy="61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7502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38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002" y="699796"/>
            <a:ext cx="10760001" cy="11436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003" y="1861459"/>
            <a:ext cx="10754000" cy="4282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988" y="0"/>
            <a:ext cx="822960" cy="21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solidFill>
                  <a:schemeClr val="tx2"/>
                </a:solidFill>
              </a:defRPr>
            </a:lvl1pPr>
          </a:lstStyle>
          <a:p>
            <a:fld id="{91D91624-418B-4125-8A25-5D450E87C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B58DCAE-BBDE-944E-BFAF-3C496C2E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49" y="187001"/>
            <a:ext cx="9856251" cy="535531"/>
          </a:xfrm>
        </p:spPr>
        <p:txBody>
          <a:bodyPr anchor="ctr">
            <a:spAutoFit/>
          </a:bodyPr>
          <a:lstStyle>
            <a:lvl1pPr algn="l">
              <a:defRPr sz="3200" b="1" spc="0" baseline="0">
                <a:solidFill>
                  <a:srgbClr val="DE883C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F69EE3A-8005-2249-8488-AAE4609D77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749" y="726964"/>
            <a:ext cx="9856252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688FA-3C55-9D4F-ABB5-96B84D01A5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0" y="76200"/>
            <a:ext cx="1036930" cy="453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E8D5D-018C-8340-91E4-C699E2C1B514}"/>
              </a:ext>
            </a:extLst>
          </p:cNvPr>
          <p:cNvSpPr txBox="1"/>
          <p:nvPr userDrawn="1"/>
        </p:nvSpPr>
        <p:spPr>
          <a:xfrm>
            <a:off x="430749" y="6518278"/>
            <a:ext cx="2824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Proprietary &amp; Confidential – Do Not</a:t>
            </a:r>
            <a:r>
              <a:rPr lang="en-US"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Distribute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067B2FB7-FD0B-4348-99CD-AE35A5775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66121" y="6578082"/>
            <a:ext cx="891209" cy="201806"/>
          </a:xfrm>
        </p:spPr>
        <p:txBody>
          <a:bodyPr/>
          <a:lstStyle>
            <a:lvl1pPr algn="r">
              <a:defRPr sz="1100" i="0"/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PAGE | </a:t>
            </a:r>
            <a:fld id="{CB35D031-761F-474A-B909-166CBB0E6B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4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3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9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85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128" y="1122363"/>
            <a:ext cx="11502972" cy="230663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28" y="3429000"/>
            <a:ext cx="11502972" cy="1828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140449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6FDC1-7C9B-2B41-8353-DBD129005790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4820511" y="549278"/>
            <a:ext cx="2003663" cy="35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66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128" y="352426"/>
            <a:ext cx="115029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128" y="2070100"/>
            <a:ext cx="11502972" cy="3644900"/>
          </a:xfrm>
        </p:spPr>
        <p:txBody>
          <a:bodyPr/>
          <a:lstStyle>
            <a:lvl1pPr marL="0" indent="0">
              <a:buNone/>
              <a:defRPr/>
            </a:lvl1pPr>
            <a:lvl2pPr marL="173038" indent="-161925">
              <a:tabLst/>
              <a:defRPr/>
            </a:lvl2pPr>
            <a:lvl3pPr marL="403225" indent="-173038">
              <a:tabLst/>
              <a:defRPr/>
            </a:lvl3pPr>
            <a:lvl4pPr marL="633413" indent="-173038">
              <a:tabLst/>
              <a:defRPr/>
            </a:lvl4pPr>
            <a:lvl5pPr marL="865188" indent="-173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4E3C43-308C-0F47-83D9-E1DC1DC25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11503078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1401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87674-7A12-7340-8D27-2A45A119C439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auto">
          <a:xfrm>
            <a:off x="363852" y="527675"/>
            <a:ext cx="2003663" cy="3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09738"/>
            <a:ext cx="11487150" cy="171926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128" y="3429001"/>
            <a:ext cx="11502972" cy="17192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8F2A7-F31F-B94F-9E6F-52B3CA06254F}"/>
              </a:ext>
            </a:extLst>
          </p:cNvPr>
          <p:cNvSpPr/>
          <p:nvPr userDrawn="1"/>
        </p:nvSpPr>
        <p:spPr>
          <a:xfrm>
            <a:off x="0" y="6709025"/>
            <a:ext cx="12192000" cy="14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115859-C9C7-414D-9B2B-2BAD989305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7D5221-6BAB-AC41-AD9E-61F7A3F53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2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50391A-7A93-A145-9F12-E338CF035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8E72DE-CA81-4147-AF6D-B7A1FC32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56355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44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C376D8-06CF-B049-9BB5-F47F043B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2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AC2ABC-B0E7-C14B-906A-3431A0588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2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08E110-EE34-6D48-8D13-8DFA7264E6F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26068" y="2070100"/>
            <a:ext cx="5635572" cy="364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B41E19-0E66-1A49-B0E5-2B8A1BE16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6068" y="1114426"/>
            <a:ext cx="5635624" cy="75247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ED4E46-84B2-1C4B-9747-0D6C22B1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1151551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2813-90A4-B841-8DAA-4B00E2E34CD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6FCF88-57DB-F246-8D24-D73392F7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28" y="352426"/>
            <a:ext cx="11502972" cy="75247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0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2813-90A4-B841-8DAA-4B00E2E34CD3}" type="datetimeFigureOut">
              <a:rPr lang="en-US" smtClean="0"/>
              <a:t>5/14/2024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4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128" y="365125"/>
            <a:ext cx="11499744" cy="739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128" y="1320800"/>
            <a:ext cx="11499744" cy="4603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128" y="61404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TCCC-UnityText" panose="020B0305030303020204" pitchFamily="34" charset="77"/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7FF7F-242B-E04F-8AB6-C79B5C18ACBE}"/>
              </a:ext>
            </a:extLst>
          </p:cNvPr>
          <p:cNvSpPr/>
          <p:nvPr userDrawn="1"/>
        </p:nvSpPr>
        <p:spPr>
          <a:xfrm>
            <a:off x="0" y="6721474"/>
            <a:ext cx="12192000" cy="136525"/>
          </a:xfrm>
          <a:prstGeom prst="rect">
            <a:avLst/>
          </a:prstGeom>
          <a:gradFill>
            <a:gsLst>
              <a:gs pos="0">
                <a:srgbClr val="F40009"/>
              </a:gs>
              <a:gs pos="50000">
                <a:srgbClr val="F79900"/>
              </a:gs>
              <a:gs pos="100000">
                <a:srgbClr val="6AC9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SIPCMContentMarking" descr="{&quot;HashCode&quot;:-62811464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9C9E6CDC-E1C1-4A97-89DB-090BC105D87D}"/>
              </a:ext>
            </a:extLst>
          </p:cNvPr>
          <p:cNvSpPr txBox="1"/>
          <p:nvPr userDrawn="1"/>
        </p:nvSpPr>
        <p:spPr>
          <a:xfrm>
            <a:off x="5343543" y="6595656"/>
            <a:ext cx="150491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264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TCCC-UnityHeadline" panose="020B0305030303020204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TCCC-UnityHeadline" panose="020B0305030303020204" pitchFamily="34" charset="77"/>
          <a:ea typeface="+mn-ea"/>
          <a:cs typeface="+mn-cs"/>
        </a:defRPr>
      </a:lvl1pPr>
      <a:lvl2pPr marL="173038" indent="-1619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TCCC-UnityHeadline" panose="020B0305030303020204" pitchFamily="34" charset="77"/>
          <a:ea typeface="+mn-ea"/>
          <a:cs typeface="+mn-cs"/>
        </a:defRPr>
      </a:lvl2pPr>
      <a:lvl3pPr marL="40322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3pPr>
      <a:lvl4pPr marL="633413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4pPr>
      <a:lvl5pPr marL="86518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pos="3768">
          <p15:clr>
            <a:srgbClr val="F26B43"/>
          </p15:clr>
        </p15:guide>
        <p15:guide id="10" pos="3912">
          <p15:clr>
            <a:srgbClr val="F26B43"/>
          </p15:clr>
        </p15:guide>
        <p15:guide id="11" orient="horz" pos="3600">
          <p15:clr>
            <a:srgbClr val="F26B43"/>
          </p15:clr>
        </p15:guide>
        <p15:guide id="12" orient="horz" pos="11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128" y="365125"/>
            <a:ext cx="11499744" cy="739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128" y="1320800"/>
            <a:ext cx="11499744" cy="4603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128" y="61404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TCCC-UnityText" panose="020B0305030303020204" pitchFamily="34" charset="77"/>
              </a:defRPr>
            </a:lvl1pPr>
          </a:lstStyle>
          <a:p>
            <a:fld id="{07282813-90A4-B841-8DAA-4B00E2E34CD3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7FF7F-242B-E04F-8AB6-C79B5C18ACBE}"/>
              </a:ext>
            </a:extLst>
          </p:cNvPr>
          <p:cNvSpPr/>
          <p:nvPr userDrawn="1"/>
        </p:nvSpPr>
        <p:spPr>
          <a:xfrm>
            <a:off x="0" y="6721474"/>
            <a:ext cx="12192000" cy="136525"/>
          </a:xfrm>
          <a:prstGeom prst="rect">
            <a:avLst/>
          </a:prstGeom>
          <a:gradFill>
            <a:gsLst>
              <a:gs pos="0">
                <a:srgbClr val="F40009"/>
              </a:gs>
              <a:gs pos="50000">
                <a:srgbClr val="F79900"/>
              </a:gs>
              <a:gs pos="100000">
                <a:srgbClr val="6AC9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SIPCMContentMarking" descr="{&quot;HashCode&quot;:-62811464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9C9E6CDC-E1C1-4A97-89DB-090BC105D87D}"/>
              </a:ext>
            </a:extLst>
          </p:cNvPr>
          <p:cNvSpPr txBox="1"/>
          <p:nvPr userDrawn="1"/>
        </p:nvSpPr>
        <p:spPr>
          <a:xfrm>
            <a:off x="5343543" y="6595656"/>
            <a:ext cx="150491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89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9" r:id="rId10"/>
    <p:sldLayoutId id="2147483691" r:id="rId11"/>
    <p:sldLayoutId id="2147483698" r:id="rId12"/>
    <p:sldLayoutId id="2147483699" r:id="rId13"/>
    <p:sldLayoutId id="21474837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TCCC-UnityHeadline" panose="020B0305030303020204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TCCC-UnityHeadline" panose="020B0305030303020204" pitchFamily="34" charset="77"/>
          <a:ea typeface="+mn-ea"/>
          <a:cs typeface="+mn-cs"/>
        </a:defRPr>
      </a:lvl1pPr>
      <a:lvl2pPr marL="173038" indent="-1619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TCCC-UnityHeadline" panose="020B0305030303020204" pitchFamily="34" charset="77"/>
          <a:ea typeface="+mn-ea"/>
          <a:cs typeface="+mn-cs"/>
        </a:defRPr>
      </a:lvl2pPr>
      <a:lvl3pPr marL="40322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3pPr>
      <a:lvl4pPr marL="633413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4pPr>
      <a:lvl5pPr marL="86518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TCCC-UnityText" panose="020B03050303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pos="3768">
          <p15:clr>
            <a:srgbClr val="F26B43"/>
          </p15:clr>
        </p15:guide>
        <p15:guide id="10" pos="3912">
          <p15:clr>
            <a:srgbClr val="F26B43"/>
          </p15:clr>
        </p15:guide>
        <p15:guide id="11" orient="horz" pos="3600">
          <p15:clr>
            <a:srgbClr val="F26B43"/>
          </p15:clr>
        </p15:guide>
        <p15:guide id="12" orient="horz" pos="11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hyperlink" Target="https://www.flexmind.co/azure/what-is-azure-synapse-analytics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hyperlink" Target="https://blog.hametbenoit.info/2019/11/04/power-bi-the-new-exe-installer-command-lines/" TargetMode="External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1175-1454-4EE0-A64C-899ED8CF3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Discovery, Assessment, </a:t>
            </a:r>
            <a:br>
              <a:rPr lang="en-US"/>
            </a:br>
            <a:r>
              <a:rPr lang="en-US"/>
              <a:t>and Planning of Deliverables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51404-D9F5-4C46-BB97-76C633ADF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DnA</a:t>
            </a:r>
            <a:r>
              <a:rPr lang="en-US" dirty="0"/>
              <a:t> IQ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  <a:latin typeface="TCCC-UnityHeadline"/>
              </a:rPr>
              <a:t>2024</a:t>
            </a: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69555113-D7C0-DA6E-86EF-4746297F7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79" y="1456565"/>
            <a:ext cx="3510864" cy="38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2EEFB-79C5-4800-8236-49E5554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TCCC-UnityHeadline" panose="020B0305030303020204" pitchFamily="34" charset="77"/>
              </a:rPr>
              <a:t>Future State 2.0 Framework </a:t>
            </a:r>
          </a:p>
        </p:txBody>
      </p:sp>
      <p:sp>
        <p:nvSpPr>
          <p:cNvPr id="115" name="Slide Number Placeholder 2">
            <a:extLst>
              <a:ext uri="{FF2B5EF4-FFF2-40B4-BE49-F238E27FC236}">
                <a16:creationId xmlns:a16="http://schemas.microsoft.com/office/drawing/2014/main" id="{CAF27D3D-FC6C-414D-872F-7C3BA28BF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5D031-761F-474A-B909-166CBB0E6B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55560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55560">
                  <a:lumMod val="60000"/>
                  <a:lumOff val="4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13EB97-6939-B2C8-A535-286D6EF08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2469"/>
          <a:stretch/>
        </p:blipFill>
        <p:spPr bwMode="auto">
          <a:xfrm>
            <a:off x="1088572" y="722532"/>
            <a:ext cx="8543230" cy="585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14AC81-5B6A-2546-5AC2-0D74B3165C5B}"/>
              </a:ext>
            </a:extLst>
          </p:cNvPr>
          <p:cNvSpPr/>
          <p:nvPr/>
        </p:nvSpPr>
        <p:spPr>
          <a:xfrm>
            <a:off x="10407237" y="95250"/>
            <a:ext cx="1562513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D3F4-26AD-491E-A79E-1DEE853D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098"/>
            <a:ext cx="10972799" cy="611504"/>
          </a:xfrm>
        </p:spPr>
        <p:txBody>
          <a:bodyPr/>
          <a:lstStyle/>
          <a:p>
            <a:r>
              <a:rPr lang="en-US" dirty="0"/>
              <a:t>Future State Conceptual Model	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2E6CA-FDC6-4E3C-1ADC-E60CDB67F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3988" b="2611"/>
          <a:stretch/>
        </p:blipFill>
        <p:spPr bwMode="auto">
          <a:xfrm>
            <a:off x="4812145" y="226291"/>
            <a:ext cx="7156371" cy="64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83711-3ED8-863F-0E6A-A1184A11F729}"/>
              </a:ext>
            </a:extLst>
          </p:cNvPr>
          <p:cNvSpPr txBox="1"/>
          <p:nvPr/>
        </p:nvSpPr>
        <p:spPr>
          <a:xfrm>
            <a:off x="223484" y="907286"/>
            <a:ext cx="5224021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18 Modeled Entities for </a:t>
            </a:r>
            <a:r>
              <a:rPr lang="en-US" b="1" i="1" dirty="0" err="1"/>
              <a:t>DnAIQ</a:t>
            </a:r>
            <a:r>
              <a:rPr lang="en-US" b="1" i="1" dirty="0"/>
              <a:t> Data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Aligns Customer Share of Visual Inventory (</a:t>
            </a:r>
            <a:r>
              <a:rPr lang="en-US" b="1" i="1" dirty="0" err="1"/>
              <a:t>iRED</a:t>
            </a:r>
            <a:r>
              <a:rPr lang="en-US" b="1" i="1" dirty="0"/>
              <a:t>), Coke Invoice (CBS), and Competitive Share of Market (RMS) data through 9 conformed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Reduces source specific facts and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Backbone for NAOU scorecard, PRX, and other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Will start with support of 5 Power BI Models (</a:t>
            </a:r>
            <a:r>
              <a:rPr lang="en-US" b="1" i="1" dirty="0" err="1"/>
              <a:t>iRed</a:t>
            </a:r>
            <a:r>
              <a:rPr lang="en-US" b="1" i="1" dirty="0"/>
              <a:t> Explorer, Nielsen RMS, Customer Invoice, PRX, NAOU Scorecard) on one Data Product Semantic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Enables automation of data loading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Enables drill across subject areas to detail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15378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ED27BD-A5F1-F46F-37AE-FFEA54BB1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36418"/>
              </p:ext>
            </p:extLst>
          </p:nvPr>
        </p:nvGraphicFramePr>
        <p:xfrm>
          <a:off x="1471750" y="1406435"/>
          <a:ext cx="9919062" cy="4045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531">
                  <a:extLst>
                    <a:ext uri="{9D8B030D-6E8A-4147-A177-3AD203B41FA5}">
                      <a16:colId xmlns:a16="http://schemas.microsoft.com/office/drawing/2014/main" val="3273018827"/>
                    </a:ext>
                  </a:extLst>
                </a:gridCol>
                <a:gridCol w="4959531">
                  <a:extLst>
                    <a:ext uri="{9D8B030D-6E8A-4147-A177-3AD203B41FA5}">
                      <a16:colId xmlns:a16="http://schemas.microsoft.com/office/drawing/2014/main" val="3129563269"/>
                    </a:ext>
                  </a:extLst>
                </a:gridCol>
              </a:tblGrid>
              <a:tr h="612838">
                <a:tc>
                  <a:txBody>
                    <a:bodyPr/>
                    <a:lstStyle/>
                    <a:p>
                      <a:r>
                        <a:rPr lang="en-US" dirty="0"/>
                        <a:t>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47957"/>
                  </a:ext>
                </a:extLst>
              </a:tr>
              <a:tr h="963413">
                <a:tc>
                  <a:txBody>
                    <a:bodyPr/>
                    <a:lstStyle/>
                    <a:p>
                      <a:r>
                        <a:rPr lang="en-US" dirty="0"/>
                        <a:t>Move to new 2.0 Framework ASAP and away from dual architecture (Pre-Gold &amp; 1.0 Framework)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development velocity and standard development practices for the team to create consistency and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654177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en-US" dirty="0"/>
                        <a:t>Release first three milestones from Pre-Gold with manual monitoring and execution by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capacity to move to new Framework and ingestion requirements while continuing business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41422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en-US" dirty="0"/>
                        <a:t>Adopt suggested enterprise conceptual data model for </a:t>
                      </a:r>
                      <a:r>
                        <a:rPr lang="en-US" dirty="0" err="1"/>
                        <a:t>DnAIQ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source of truth and ability to conduct diagnostic analytics and drill across subject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066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en-US" dirty="0"/>
                        <a:t>Spend resources and time ASAP on pre-work for new 12 ingestion data sets needed for future 7Cs and NAOU Scorecard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Ability to deliver category profitability and NAOU scorecard as dev complete and test begin by EOY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5826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5E17355-CDBC-5E94-BEC1-56ABDF66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6964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4C6E1EF-15B1-8FCD-BD59-D6EBA66BE8E9}"/>
              </a:ext>
            </a:extLst>
          </p:cNvPr>
          <p:cNvSpPr txBox="1"/>
          <p:nvPr/>
        </p:nvSpPr>
        <p:spPr>
          <a:xfrm>
            <a:off x="2096932" y="5994400"/>
            <a:ext cx="3280823" cy="541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86C8C2-22E1-44D8-9868-AEC66FCE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137935"/>
              </p:ext>
            </p:extLst>
          </p:nvPr>
        </p:nvGraphicFramePr>
        <p:xfrm>
          <a:off x="933928" y="63306"/>
          <a:ext cx="11191016" cy="6392311"/>
        </p:xfrm>
        <a:graphic>
          <a:graphicData uri="http://schemas.openxmlformats.org/drawingml/2006/table">
            <a:tbl>
              <a:tblPr firstRow="1" bandRow="1"/>
              <a:tblGrid>
                <a:gridCol w="1129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7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6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612">
                  <a:extLst>
                    <a:ext uri="{9D8B030D-6E8A-4147-A177-3AD203B41FA5}">
                      <a16:colId xmlns:a16="http://schemas.microsoft.com/office/drawing/2014/main" val="3841090941"/>
                    </a:ext>
                  </a:extLst>
                </a:gridCol>
                <a:gridCol w="762611">
                  <a:extLst>
                    <a:ext uri="{9D8B030D-6E8A-4147-A177-3AD203B41FA5}">
                      <a16:colId xmlns:a16="http://schemas.microsoft.com/office/drawing/2014/main" val="2684932425"/>
                    </a:ext>
                  </a:extLst>
                </a:gridCol>
                <a:gridCol w="762611">
                  <a:extLst>
                    <a:ext uri="{9D8B030D-6E8A-4147-A177-3AD203B41FA5}">
                      <a16:colId xmlns:a16="http://schemas.microsoft.com/office/drawing/2014/main" val="1196674350"/>
                    </a:ext>
                  </a:extLst>
                </a:gridCol>
                <a:gridCol w="762611">
                  <a:extLst>
                    <a:ext uri="{9D8B030D-6E8A-4147-A177-3AD203B41FA5}">
                      <a16:colId xmlns:a16="http://schemas.microsoft.com/office/drawing/2014/main" val="738651494"/>
                    </a:ext>
                  </a:extLst>
                </a:gridCol>
                <a:gridCol w="762611">
                  <a:extLst>
                    <a:ext uri="{9D8B030D-6E8A-4147-A177-3AD203B41FA5}">
                      <a16:colId xmlns:a16="http://schemas.microsoft.com/office/drawing/2014/main" val="259995618"/>
                    </a:ext>
                  </a:extLst>
                </a:gridCol>
                <a:gridCol w="1291309">
                  <a:extLst>
                    <a:ext uri="{9D8B030D-6E8A-4147-A177-3AD203B41FA5}">
                      <a16:colId xmlns:a16="http://schemas.microsoft.com/office/drawing/2014/main" val="2132707633"/>
                    </a:ext>
                  </a:extLst>
                </a:gridCol>
              </a:tblGrid>
              <a:tr h="24538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>
                          <a:solidFill>
                            <a:schemeClr val="bg2"/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Q2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>
                          <a:solidFill>
                            <a:schemeClr val="bg2"/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Q3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2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2"/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Q4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2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2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1">
                        <a:solidFill>
                          <a:schemeClr val="bg2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84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Initiative</a:t>
                      </a:r>
                      <a:endParaRPr lang="en-US" sz="1050" b="1" baseline="30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64 &amp; 65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Implement Data Product Framework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3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Priority 1 &amp;2 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Priority 3 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41248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Priority 4 &amp; 5 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Competition (RMS)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Category Profit (Invoice*)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Customer (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iRED</a:t>
                      </a: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Category Profit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197512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Channel Footprint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413174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Consumer Future</a:t>
                      </a:r>
                    </a:p>
                  </a:txBody>
                  <a:tcPr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575305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NAOU Scorecard</a:t>
                      </a:r>
                    </a:p>
                  </a:txBody>
                  <a:tcPr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26480"/>
                  </a:ext>
                </a:extLst>
              </a:tr>
              <a:tr h="339379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NAOU Scorecard/Semantic</a:t>
                      </a:r>
                    </a:p>
                  </a:txBody>
                  <a:tcPr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6966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PRX Scorecard/Semantic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001559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IRED Explorer/Semantic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469134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Initial Load, Incremental Load,  SIT, &amp; UAT Support </a:t>
                      </a:r>
                      <a:endParaRPr lang="en-US" sz="800" kern="1200" dirty="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60012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UAT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91498"/>
                  </a:ext>
                </a:extLst>
              </a:tr>
              <a:tr h="32456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800" kern="1200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33980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F652DA2-749A-45E6-B3C3-6482E3DE4672}"/>
              </a:ext>
            </a:extLst>
          </p:cNvPr>
          <p:cNvSpPr/>
          <p:nvPr/>
        </p:nvSpPr>
        <p:spPr>
          <a:xfrm>
            <a:off x="73151" y="2062613"/>
            <a:ext cx="830137" cy="22441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Analytics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32E98C-B4E5-2872-555C-5360655734E7}"/>
              </a:ext>
            </a:extLst>
          </p:cNvPr>
          <p:cNvSpPr/>
          <p:nvPr/>
        </p:nvSpPr>
        <p:spPr>
          <a:xfrm>
            <a:off x="69122" y="1047142"/>
            <a:ext cx="830137" cy="9974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C2557-071B-9743-C59F-42A58498E9DC}"/>
              </a:ext>
            </a:extLst>
          </p:cNvPr>
          <p:cNvSpPr/>
          <p:nvPr/>
        </p:nvSpPr>
        <p:spPr>
          <a:xfrm>
            <a:off x="67056" y="4338434"/>
            <a:ext cx="836231" cy="9559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Viz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02F63CE-32E9-79C9-76A9-EA79F90175F8}"/>
              </a:ext>
            </a:extLst>
          </p:cNvPr>
          <p:cNvSpPr txBox="1">
            <a:spLocks/>
          </p:cNvSpPr>
          <p:nvPr/>
        </p:nvSpPr>
        <p:spPr>
          <a:xfrm>
            <a:off x="414124" y="83882"/>
            <a:ext cx="1128765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3FFF13-1D50-7427-40A2-70A0D225E142}"/>
              </a:ext>
            </a:extLst>
          </p:cNvPr>
          <p:cNvSpPr/>
          <p:nvPr/>
        </p:nvSpPr>
        <p:spPr>
          <a:xfrm>
            <a:off x="67056" y="5324652"/>
            <a:ext cx="834270" cy="7328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7A4ADF-677C-3505-2F03-EDEA3724298A}"/>
              </a:ext>
            </a:extLst>
          </p:cNvPr>
          <p:cNvSpPr/>
          <p:nvPr/>
        </p:nvSpPr>
        <p:spPr>
          <a:xfrm>
            <a:off x="36576" y="693890"/>
            <a:ext cx="862826" cy="338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Framework</a:t>
            </a:r>
          </a:p>
        </p:txBody>
      </p:sp>
      <p:sp>
        <p:nvSpPr>
          <p:cNvPr id="5" name="Arrow: Chevron 23">
            <a:extLst>
              <a:ext uri="{FF2B5EF4-FFF2-40B4-BE49-F238E27FC236}">
                <a16:creationId xmlns:a16="http://schemas.microsoft.com/office/drawing/2014/main" id="{B0CD1EF2-DB24-8A6F-7400-30A89ED78ABE}"/>
              </a:ext>
            </a:extLst>
          </p:cNvPr>
          <p:cNvSpPr/>
          <p:nvPr/>
        </p:nvSpPr>
        <p:spPr>
          <a:xfrm>
            <a:off x="3046214" y="1055216"/>
            <a:ext cx="87592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Pre-Work</a:t>
            </a:r>
          </a:p>
        </p:txBody>
      </p:sp>
      <p:sp>
        <p:nvSpPr>
          <p:cNvPr id="9" name="Arrow: Chevron 23">
            <a:extLst>
              <a:ext uri="{FF2B5EF4-FFF2-40B4-BE49-F238E27FC236}">
                <a16:creationId xmlns:a16="http://schemas.microsoft.com/office/drawing/2014/main" id="{B1350A14-ECC9-0F72-DFE0-F943715FCA4E}"/>
              </a:ext>
            </a:extLst>
          </p:cNvPr>
          <p:cNvSpPr/>
          <p:nvPr/>
        </p:nvSpPr>
        <p:spPr>
          <a:xfrm>
            <a:off x="3046214" y="1388769"/>
            <a:ext cx="87592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Pre-Work</a:t>
            </a:r>
          </a:p>
        </p:txBody>
      </p:sp>
      <p:sp>
        <p:nvSpPr>
          <p:cNvPr id="14" name="Arrow: Chevron 23">
            <a:extLst>
              <a:ext uri="{FF2B5EF4-FFF2-40B4-BE49-F238E27FC236}">
                <a16:creationId xmlns:a16="http://schemas.microsoft.com/office/drawing/2014/main" id="{D129109D-48D9-D4FB-CE48-A280D3ED26B6}"/>
              </a:ext>
            </a:extLst>
          </p:cNvPr>
          <p:cNvSpPr/>
          <p:nvPr/>
        </p:nvSpPr>
        <p:spPr>
          <a:xfrm>
            <a:off x="3964023" y="1714318"/>
            <a:ext cx="147175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Pre-Work</a:t>
            </a:r>
          </a:p>
        </p:txBody>
      </p:sp>
      <p:sp>
        <p:nvSpPr>
          <p:cNvPr id="28" name="Arrow: Chevron 23">
            <a:extLst>
              <a:ext uri="{FF2B5EF4-FFF2-40B4-BE49-F238E27FC236}">
                <a16:creationId xmlns:a16="http://schemas.microsoft.com/office/drawing/2014/main" id="{263A1B19-6FBE-8588-ED38-94B075A67DEA}"/>
              </a:ext>
            </a:extLst>
          </p:cNvPr>
          <p:cNvSpPr/>
          <p:nvPr/>
        </p:nvSpPr>
        <p:spPr>
          <a:xfrm>
            <a:off x="4717645" y="1401171"/>
            <a:ext cx="803425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Dev</a:t>
            </a:r>
          </a:p>
        </p:txBody>
      </p:sp>
      <p:sp>
        <p:nvSpPr>
          <p:cNvPr id="42" name="Arrow: Chevron 23">
            <a:extLst>
              <a:ext uri="{FF2B5EF4-FFF2-40B4-BE49-F238E27FC236}">
                <a16:creationId xmlns:a16="http://schemas.microsoft.com/office/drawing/2014/main" id="{80F26241-3742-637D-0F46-E0EBCDA3CD12}"/>
              </a:ext>
            </a:extLst>
          </p:cNvPr>
          <p:cNvSpPr/>
          <p:nvPr/>
        </p:nvSpPr>
        <p:spPr>
          <a:xfrm>
            <a:off x="3960845" y="1062047"/>
            <a:ext cx="756800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Dev</a:t>
            </a:r>
          </a:p>
        </p:txBody>
      </p:sp>
      <p:sp>
        <p:nvSpPr>
          <p:cNvPr id="71" name="Arrow: Chevron 23">
            <a:extLst>
              <a:ext uri="{FF2B5EF4-FFF2-40B4-BE49-F238E27FC236}">
                <a16:creationId xmlns:a16="http://schemas.microsoft.com/office/drawing/2014/main" id="{5C9311DF-9831-3649-E568-0857F21C093E}"/>
              </a:ext>
            </a:extLst>
          </p:cNvPr>
          <p:cNvSpPr/>
          <p:nvPr/>
        </p:nvSpPr>
        <p:spPr>
          <a:xfrm>
            <a:off x="5435775" y="1691277"/>
            <a:ext cx="2071449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Dev</a:t>
            </a: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EA895298-CFDF-1DE0-8058-FBB9EBEBEB75}"/>
              </a:ext>
            </a:extLst>
          </p:cNvPr>
          <p:cNvSpPr/>
          <p:nvPr/>
        </p:nvSpPr>
        <p:spPr>
          <a:xfrm>
            <a:off x="7388352" y="1068223"/>
            <a:ext cx="2660903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 Testing;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3" name="Arrow: Chevron 42">
            <a:extLst>
              <a:ext uri="{FF2B5EF4-FFF2-40B4-BE49-F238E27FC236}">
                <a16:creationId xmlns:a16="http://schemas.microsoft.com/office/drawing/2014/main" id="{911C89DF-3E02-BF53-3C40-18D8743FC8B6}"/>
              </a:ext>
            </a:extLst>
          </p:cNvPr>
          <p:cNvSpPr/>
          <p:nvPr/>
        </p:nvSpPr>
        <p:spPr>
          <a:xfrm>
            <a:off x="3009321" y="756007"/>
            <a:ext cx="949713" cy="272164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Framework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4" name="Arrow: Chevron 23">
            <a:extLst>
              <a:ext uri="{FF2B5EF4-FFF2-40B4-BE49-F238E27FC236}">
                <a16:creationId xmlns:a16="http://schemas.microsoft.com/office/drawing/2014/main" id="{48FD3622-BCDA-0E68-2EFD-2F7CBE84B09F}"/>
              </a:ext>
            </a:extLst>
          </p:cNvPr>
          <p:cNvSpPr/>
          <p:nvPr/>
        </p:nvSpPr>
        <p:spPr>
          <a:xfrm>
            <a:off x="5478423" y="1384828"/>
            <a:ext cx="2028801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Dev</a:t>
            </a: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BF7A68D3-7C79-81F0-165D-E5B033810DEC}"/>
              </a:ext>
            </a:extLst>
          </p:cNvPr>
          <p:cNvSpPr/>
          <p:nvPr/>
        </p:nvSpPr>
        <p:spPr>
          <a:xfrm>
            <a:off x="7768510" y="1421767"/>
            <a:ext cx="2297055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 Testing;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73D6F4C9-52DE-BDDD-FC43-5EF5613573D1}"/>
              </a:ext>
            </a:extLst>
          </p:cNvPr>
          <p:cNvSpPr/>
          <p:nvPr/>
        </p:nvSpPr>
        <p:spPr>
          <a:xfrm>
            <a:off x="7823641" y="1742402"/>
            <a:ext cx="2207326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 Testing;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2200976-3C8D-95D2-EB9F-0990F52A1EEF}"/>
              </a:ext>
            </a:extLst>
          </p:cNvPr>
          <p:cNvSpPr/>
          <p:nvPr/>
        </p:nvSpPr>
        <p:spPr>
          <a:xfrm>
            <a:off x="30855" y="6089720"/>
            <a:ext cx="862825" cy="3383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Milestones</a:t>
            </a:r>
          </a:p>
        </p:txBody>
      </p:sp>
      <p:sp>
        <p:nvSpPr>
          <p:cNvPr id="78" name="Arrow: Chevron 23">
            <a:extLst>
              <a:ext uri="{FF2B5EF4-FFF2-40B4-BE49-F238E27FC236}">
                <a16:creationId xmlns:a16="http://schemas.microsoft.com/office/drawing/2014/main" id="{C90B7A76-AB0E-0B5E-7237-0BCD18634692}"/>
              </a:ext>
            </a:extLst>
          </p:cNvPr>
          <p:cNvSpPr/>
          <p:nvPr/>
        </p:nvSpPr>
        <p:spPr>
          <a:xfrm>
            <a:off x="3650861" y="2086081"/>
            <a:ext cx="107681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0" name="Arrow: Chevron 23">
            <a:extLst>
              <a:ext uri="{FF2B5EF4-FFF2-40B4-BE49-F238E27FC236}">
                <a16:creationId xmlns:a16="http://schemas.microsoft.com/office/drawing/2014/main" id="{4B82050F-A66D-EBE3-AEE2-98299051E7E7}"/>
              </a:ext>
            </a:extLst>
          </p:cNvPr>
          <p:cNvSpPr/>
          <p:nvPr/>
        </p:nvSpPr>
        <p:spPr>
          <a:xfrm>
            <a:off x="2555701" y="2075955"/>
            <a:ext cx="120214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1" name="Arrow: Chevron 23">
            <a:extLst>
              <a:ext uri="{FF2B5EF4-FFF2-40B4-BE49-F238E27FC236}">
                <a16:creationId xmlns:a16="http://schemas.microsoft.com/office/drawing/2014/main" id="{F8405822-671E-7EDD-8271-D5CA51E19E12}"/>
              </a:ext>
            </a:extLst>
          </p:cNvPr>
          <p:cNvSpPr/>
          <p:nvPr/>
        </p:nvSpPr>
        <p:spPr>
          <a:xfrm>
            <a:off x="4639457" y="2096036"/>
            <a:ext cx="147175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2" name="Arrow: Chevron 23">
            <a:extLst>
              <a:ext uri="{FF2B5EF4-FFF2-40B4-BE49-F238E27FC236}">
                <a16:creationId xmlns:a16="http://schemas.microsoft.com/office/drawing/2014/main" id="{EB7A36A2-B625-AD17-C211-BC76BD69D94C}"/>
              </a:ext>
            </a:extLst>
          </p:cNvPr>
          <p:cNvSpPr/>
          <p:nvPr/>
        </p:nvSpPr>
        <p:spPr>
          <a:xfrm>
            <a:off x="3638669" y="2412217"/>
            <a:ext cx="107681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3" name="Arrow: Chevron 23">
            <a:extLst>
              <a:ext uri="{FF2B5EF4-FFF2-40B4-BE49-F238E27FC236}">
                <a16:creationId xmlns:a16="http://schemas.microsoft.com/office/drawing/2014/main" id="{A2C82A2F-50D2-810C-1296-2ABA5FD941CA}"/>
              </a:ext>
            </a:extLst>
          </p:cNvPr>
          <p:cNvSpPr/>
          <p:nvPr/>
        </p:nvSpPr>
        <p:spPr>
          <a:xfrm>
            <a:off x="2543509" y="2402091"/>
            <a:ext cx="120214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4" name="Arrow: Chevron 23">
            <a:extLst>
              <a:ext uri="{FF2B5EF4-FFF2-40B4-BE49-F238E27FC236}">
                <a16:creationId xmlns:a16="http://schemas.microsoft.com/office/drawing/2014/main" id="{8F201398-6BE2-B980-7761-8BA355FE1C61}"/>
              </a:ext>
            </a:extLst>
          </p:cNvPr>
          <p:cNvSpPr/>
          <p:nvPr/>
        </p:nvSpPr>
        <p:spPr>
          <a:xfrm>
            <a:off x="4627265" y="2422172"/>
            <a:ext cx="146873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5" name="Arrow: Chevron 23">
            <a:extLst>
              <a:ext uri="{FF2B5EF4-FFF2-40B4-BE49-F238E27FC236}">
                <a16:creationId xmlns:a16="http://schemas.microsoft.com/office/drawing/2014/main" id="{D3630DCD-FE5D-EF87-67B2-F2F5002DEC48}"/>
              </a:ext>
            </a:extLst>
          </p:cNvPr>
          <p:cNvSpPr/>
          <p:nvPr/>
        </p:nvSpPr>
        <p:spPr>
          <a:xfrm>
            <a:off x="3653909" y="2747497"/>
            <a:ext cx="107681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6" name="Arrow: Chevron 23">
            <a:extLst>
              <a:ext uri="{FF2B5EF4-FFF2-40B4-BE49-F238E27FC236}">
                <a16:creationId xmlns:a16="http://schemas.microsoft.com/office/drawing/2014/main" id="{97267CCA-A446-8994-BA32-4CAF9BDFD4AD}"/>
              </a:ext>
            </a:extLst>
          </p:cNvPr>
          <p:cNvSpPr/>
          <p:nvPr/>
        </p:nvSpPr>
        <p:spPr>
          <a:xfrm>
            <a:off x="2558749" y="2737371"/>
            <a:ext cx="120214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7" name="Arrow: Chevron 23">
            <a:extLst>
              <a:ext uri="{FF2B5EF4-FFF2-40B4-BE49-F238E27FC236}">
                <a16:creationId xmlns:a16="http://schemas.microsoft.com/office/drawing/2014/main" id="{24EC9767-AEED-62E8-FC3A-562336DE23D0}"/>
              </a:ext>
            </a:extLst>
          </p:cNvPr>
          <p:cNvSpPr/>
          <p:nvPr/>
        </p:nvSpPr>
        <p:spPr>
          <a:xfrm>
            <a:off x="4642505" y="2739164"/>
            <a:ext cx="146870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8" name="Arrow: Chevron 23">
            <a:extLst>
              <a:ext uri="{FF2B5EF4-FFF2-40B4-BE49-F238E27FC236}">
                <a16:creationId xmlns:a16="http://schemas.microsoft.com/office/drawing/2014/main" id="{33301E39-96FC-ACD4-F7C4-87333465429C}"/>
              </a:ext>
            </a:extLst>
          </p:cNvPr>
          <p:cNvSpPr/>
          <p:nvPr/>
        </p:nvSpPr>
        <p:spPr>
          <a:xfrm>
            <a:off x="5446977" y="3067072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9" name="Arrow: Chevron 23">
            <a:extLst>
              <a:ext uri="{FF2B5EF4-FFF2-40B4-BE49-F238E27FC236}">
                <a16:creationId xmlns:a16="http://schemas.microsoft.com/office/drawing/2014/main" id="{181C0B42-F5BD-C823-8B85-45C042427418}"/>
              </a:ext>
            </a:extLst>
          </p:cNvPr>
          <p:cNvSpPr/>
          <p:nvPr/>
        </p:nvSpPr>
        <p:spPr>
          <a:xfrm>
            <a:off x="5477356" y="3382292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90" name="Arrow: Chevron 23">
            <a:extLst>
              <a:ext uri="{FF2B5EF4-FFF2-40B4-BE49-F238E27FC236}">
                <a16:creationId xmlns:a16="http://schemas.microsoft.com/office/drawing/2014/main" id="{13FB5D6D-E2C5-CF58-528B-3E712844CB02}"/>
              </a:ext>
            </a:extLst>
          </p:cNvPr>
          <p:cNvSpPr/>
          <p:nvPr/>
        </p:nvSpPr>
        <p:spPr>
          <a:xfrm>
            <a:off x="5477356" y="3710200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91" name="Arrow: Chevron 23">
            <a:extLst>
              <a:ext uri="{FF2B5EF4-FFF2-40B4-BE49-F238E27FC236}">
                <a16:creationId xmlns:a16="http://schemas.microsoft.com/office/drawing/2014/main" id="{6C846A36-796A-A7E8-8FE4-60689C8C71AC}"/>
              </a:ext>
            </a:extLst>
          </p:cNvPr>
          <p:cNvSpPr/>
          <p:nvPr/>
        </p:nvSpPr>
        <p:spPr>
          <a:xfrm>
            <a:off x="6967512" y="3040049"/>
            <a:ext cx="800998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Struct.</a:t>
            </a:r>
          </a:p>
        </p:txBody>
      </p:sp>
      <p:sp>
        <p:nvSpPr>
          <p:cNvPr id="92" name="Arrow: Chevron 23">
            <a:extLst>
              <a:ext uri="{FF2B5EF4-FFF2-40B4-BE49-F238E27FC236}">
                <a16:creationId xmlns:a16="http://schemas.microsoft.com/office/drawing/2014/main" id="{A147F668-C580-1039-3F95-D42DC2191ACA}"/>
              </a:ext>
            </a:extLst>
          </p:cNvPr>
          <p:cNvSpPr/>
          <p:nvPr/>
        </p:nvSpPr>
        <p:spPr>
          <a:xfrm>
            <a:off x="6988964" y="3402761"/>
            <a:ext cx="800997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Struct.</a:t>
            </a:r>
          </a:p>
        </p:txBody>
      </p:sp>
      <p:sp>
        <p:nvSpPr>
          <p:cNvPr id="94" name="Arrow: Chevron 23">
            <a:extLst>
              <a:ext uri="{FF2B5EF4-FFF2-40B4-BE49-F238E27FC236}">
                <a16:creationId xmlns:a16="http://schemas.microsoft.com/office/drawing/2014/main" id="{862AE96A-8669-07D9-4C36-AB5C2805E653}"/>
              </a:ext>
            </a:extLst>
          </p:cNvPr>
          <p:cNvSpPr/>
          <p:nvPr/>
        </p:nvSpPr>
        <p:spPr>
          <a:xfrm>
            <a:off x="7756325" y="3047062"/>
            <a:ext cx="741083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</a:p>
        </p:txBody>
      </p:sp>
      <p:sp>
        <p:nvSpPr>
          <p:cNvPr id="95" name="Arrow: Chevron 23">
            <a:extLst>
              <a:ext uri="{FF2B5EF4-FFF2-40B4-BE49-F238E27FC236}">
                <a16:creationId xmlns:a16="http://schemas.microsoft.com/office/drawing/2014/main" id="{F7C05122-649B-122A-B94E-B8F4A7A38C38}"/>
              </a:ext>
            </a:extLst>
          </p:cNvPr>
          <p:cNvSpPr/>
          <p:nvPr/>
        </p:nvSpPr>
        <p:spPr>
          <a:xfrm>
            <a:off x="7768511" y="3382292"/>
            <a:ext cx="741084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</a:p>
        </p:txBody>
      </p:sp>
      <p:sp>
        <p:nvSpPr>
          <p:cNvPr id="97" name="Arrow: Chevron 23">
            <a:extLst>
              <a:ext uri="{FF2B5EF4-FFF2-40B4-BE49-F238E27FC236}">
                <a16:creationId xmlns:a16="http://schemas.microsoft.com/office/drawing/2014/main" id="{B76933F9-2A3D-08B2-B1CF-344DB3198563}"/>
              </a:ext>
            </a:extLst>
          </p:cNvPr>
          <p:cNvSpPr/>
          <p:nvPr/>
        </p:nvSpPr>
        <p:spPr>
          <a:xfrm>
            <a:off x="6988964" y="4045883"/>
            <a:ext cx="834677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Struct.</a:t>
            </a:r>
          </a:p>
        </p:txBody>
      </p:sp>
      <p:sp>
        <p:nvSpPr>
          <p:cNvPr id="98" name="Arrow: Chevron 23">
            <a:extLst>
              <a:ext uri="{FF2B5EF4-FFF2-40B4-BE49-F238E27FC236}">
                <a16:creationId xmlns:a16="http://schemas.microsoft.com/office/drawing/2014/main" id="{FA784FF7-B4C0-B8C4-F432-972C14EC995B}"/>
              </a:ext>
            </a:extLst>
          </p:cNvPr>
          <p:cNvSpPr/>
          <p:nvPr/>
        </p:nvSpPr>
        <p:spPr>
          <a:xfrm>
            <a:off x="7730210" y="4033936"/>
            <a:ext cx="834677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</a:p>
        </p:txBody>
      </p:sp>
      <p:sp>
        <p:nvSpPr>
          <p:cNvPr id="99" name="Arrow: Chevron 23">
            <a:extLst>
              <a:ext uri="{FF2B5EF4-FFF2-40B4-BE49-F238E27FC236}">
                <a16:creationId xmlns:a16="http://schemas.microsoft.com/office/drawing/2014/main" id="{4C10C509-AF62-50BE-6F46-93A66E1B86E0}"/>
              </a:ext>
            </a:extLst>
          </p:cNvPr>
          <p:cNvSpPr/>
          <p:nvPr/>
        </p:nvSpPr>
        <p:spPr>
          <a:xfrm>
            <a:off x="5907024" y="5362715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6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Weeks</a:t>
            </a:r>
          </a:p>
        </p:txBody>
      </p:sp>
      <p:sp>
        <p:nvSpPr>
          <p:cNvPr id="100" name="Arrow: Chevron 23">
            <a:extLst>
              <a:ext uri="{FF2B5EF4-FFF2-40B4-BE49-F238E27FC236}">
                <a16:creationId xmlns:a16="http://schemas.microsoft.com/office/drawing/2014/main" id="{F5C995DF-C1C5-645B-11EB-4C7CF15EA333}"/>
              </a:ext>
            </a:extLst>
          </p:cNvPr>
          <p:cNvSpPr/>
          <p:nvPr/>
        </p:nvSpPr>
        <p:spPr>
          <a:xfrm>
            <a:off x="7383332" y="5797168"/>
            <a:ext cx="118155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UAT</a:t>
            </a:r>
          </a:p>
        </p:txBody>
      </p:sp>
      <p:sp>
        <p:nvSpPr>
          <p:cNvPr id="101" name="Arrow: Chevron 23">
            <a:extLst>
              <a:ext uri="{FF2B5EF4-FFF2-40B4-BE49-F238E27FC236}">
                <a16:creationId xmlns:a16="http://schemas.microsoft.com/office/drawing/2014/main" id="{3E0C62F6-6B26-441C-426B-73EC504DC3EA}"/>
              </a:ext>
            </a:extLst>
          </p:cNvPr>
          <p:cNvSpPr/>
          <p:nvPr/>
        </p:nvSpPr>
        <p:spPr>
          <a:xfrm>
            <a:off x="5456911" y="4350382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v1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2" name="Arrow: Chevron 23">
            <a:extLst>
              <a:ext uri="{FF2B5EF4-FFF2-40B4-BE49-F238E27FC236}">
                <a16:creationId xmlns:a16="http://schemas.microsoft.com/office/drawing/2014/main" id="{1D86AD00-462F-52C2-D3C7-EF8F80AD0B82}"/>
              </a:ext>
            </a:extLst>
          </p:cNvPr>
          <p:cNvSpPr/>
          <p:nvPr/>
        </p:nvSpPr>
        <p:spPr>
          <a:xfrm>
            <a:off x="5477356" y="4674276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v1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3" name="Arrow: Chevron 23">
            <a:extLst>
              <a:ext uri="{FF2B5EF4-FFF2-40B4-BE49-F238E27FC236}">
                <a16:creationId xmlns:a16="http://schemas.microsoft.com/office/drawing/2014/main" id="{1429503F-C24C-C4AB-9EBF-AEC187D99E3A}"/>
              </a:ext>
            </a:extLst>
          </p:cNvPr>
          <p:cNvSpPr/>
          <p:nvPr/>
        </p:nvSpPr>
        <p:spPr>
          <a:xfrm>
            <a:off x="5456911" y="5001799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v2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4" name="Arrow: Chevron 23">
            <a:extLst>
              <a:ext uri="{FF2B5EF4-FFF2-40B4-BE49-F238E27FC236}">
                <a16:creationId xmlns:a16="http://schemas.microsoft.com/office/drawing/2014/main" id="{26BFBFBE-779A-C7C0-AFD4-D4BFD7D77BB1}"/>
              </a:ext>
            </a:extLst>
          </p:cNvPr>
          <p:cNvSpPr/>
          <p:nvPr/>
        </p:nvSpPr>
        <p:spPr>
          <a:xfrm>
            <a:off x="8497408" y="3047062"/>
            <a:ext cx="1181556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Update Model and STM</a:t>
            </a:r>
          </a:p>
          <a:p>
            <a:pPr algn="ctr" defTabSz="914400"/>
            <a:endParaRPr lang="en-US" sz="700" dirty="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7" name="Arrow: Chevron 23">
            <a:extLst>
              <a:ext uri="{FF2B5EF4-FFF2-40B4-BE49-F238E27FC236}">
                <a16:creationId xmlns:a16="http://schemas.microsoft.com/office/drawing/2014/main" id="{649F9D7B-E94A-9952-FE88-BC84D94C8669}"/>
              </a:ext>
            </a:extLst>
          </p:cNvPr>
          <p:cNvSpPr/>
          <p:nvPr/>
        </p:nvSpPr>
        <p:spPr>
          <a:xfrm>
            <a:off x="7013348" y="3719753"/>
            <a:ext cx="800997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Struct.</a:t>
            </a:r>
          </a:p>
        </p:txBody>
      </p:sp>
      <p:sp>
        <p:nvSpPr>
          <p:cNvPr id="108" name="Arrow: Chevron 23">
            <a:extLst>
              <a:ext uri="{FF2B5EF4-FFF2-40B4-BE49-F238E27FC236}">
                <a16:creationId xmlns:a16="http://schemas.microsoft.com/office/drawing/2014/main" id="{3264001B-A084-7E60-A45B-FCB438A0D4B1}"/>
              </a:ext>
            </a:extLst>
          </p:cNvPr>
          <p:cNvSpPr/>
          <p:nvPr/>
        </p:nvSpPr>
        <p:spPr>
          <a:xfrm>
            <a:off x="7792895" y="3699284"/>
            <a:ext cx="741084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</a:p>
        </p:txBody>
      </p:sp>
      <p:sp>
        <p:nvSpPr>
          <p:cNvPr id="109" name="Arrow: Chevron 23">
            <a:extLst>
              <a:ext uri="{FF2B5EF4-FFF2-40B4-BE49-F238E27FC236}">
                <a16:creationId xmlns:a16="http://schemas.microsoft.com/office/drawing/2014/main" id="{AF029290-4FC8-954B-9987-DA4529176473}"/>
              </a:ext>
            </a:extLst>
          </p:cNvPr>
          <p:cNvSpPr/>
          <p:nvPr/>
        </p:nvSpPr>
        <p:spPr>
          <a:xfrm>
            <a:off x="8509595" y="3373173"/>
            <a:ext cx="1181556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Update Model and STM</a:t>
            </a:r>
          </a:p>
          <a:p>
            <a:pPr algn="ctr" defTabSz="914400"/>
            <a:endParaRPr lang="en-US" sz="70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10" name="Arrow: Chevron 23">
            <a:extLst>
              <a:ext uri="{FF2B5EF4-FFF2-40B4-BE49-F238E27FC236}">
                <a16:creationId xmlns:a16="http://schemas.microsoft.com/office/drawing/2014/main" id="{5CDE3422-62A7-496C-53D0-21E16ED4D7E6}"/>
              </a:ext>
            </a:extLst>
          </p:cNvPr>
          <p:cNvSpPr/>
          <p:nvPr/>
        </p:nvSpPr>
        <p:spPr>
          <a:xfrm>
            <a:off x="8509595" y="3705258"/>
            <a:ext cx="1181556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Update Model and STM</a:t>
            </a:r>
          </a:p>
          <a:p>
            <a:pPr algn="ctr" defTabSz="914400"/>
            <a:endParaRPr lang="en-US" sz="70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11" name="Arrow: Chevron 23">
            <a:extLst>
              <a:ext uri="{FF2B5EF4-FFF2-40B4-BE49-F238E27FC236}">
                <a16:creationId xmlns:a16="http://schemas.microsoft.com/office/drawing/2014/main" id="{F8EE2FBC-DE3A-A10B-07C3-FFF1BD039CC5}"/>
              </a:ext>
            </a:extLst>
          </p:cNvPr>
          <p:cNvSpPr/>
          <p:nvPr/>
        </p:nvSpPr>
        <p:spPr>
          <a:xfrm>
            <a:off x="8564887" y="4350382"/>
            <a:ext cx="152989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v2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13" name="Arrow: Chevron 23">
            <a:extLst>
              <a:ext uri="{FF2B5EF4-FFF2-40B4-BE49-F238E27FC236}">
                <a16:creationId xmlns:a16="http://schemas.microsoft.com/office/drawing/2014/main" id="{EE52C344-4ADB-5DFF-BA82-6D266B425DAA}"/>
              </a:ext>
            </a:extLst>
          </p:cNvPr>
          <p:cNvSpPr/>
          <p:nvPr/>
        </p:nvSpPr>
        <p:spPr>
          <a:xfrm>
            <a:off x="9289113" y="5386931"/>
            <a:ext cx="128135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5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Weeks</a:t>
            </a:r>
          </a:p>
        </p:txBody>
      </p:sp>
      <p:sp>
        <p:nvSpPr>
          <p:cNvPr id="114" name="Arrow: Chevron 23">
            <a:extLst>
              <a:ext uri="{FF2B5EF4-FFF2-40B4-BE49-F238E27FC236}">
                <a16:creationId xmlns:a16="http://schemas.microsoft.com/office/drawing/2014/main" id="{895FBBB3-7360-F83C-8310-BC972095B2F2}"/>
              </a:ext>
            </a:extLst>
          </p:cNvPr>
          <p:cNvSpPr/>
          <p:nvPr/>
        </p:nvSpPr>
        <p:spPr>
          <a:xfrm>
            <a:off x="10570464" y="5797168"/>
            <a:ext cx="1554480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UAT</a:t>
            </a:r>
          </a:p>
        </p:txBody>
      </p:sp>
      <p:sp>
        <p:nvSpPr>
          <p:cNvPr id="2" name="Arrow: Chevron 23">
            <a:extLst>
              <a:ext uri="{FF2B5EF4-FFF2-40B4-BE49-F238E27FC236}">
                <a16:creationId xmlns:a16="http://schemas.microsoft.com/office/drawing/2014/main" id="{3FC2ED85-5B29-3612-D82C-CA8AFA1ADDEA}"/>
              </a:ext>
            </a:extLst>
          </p:cNvPr>
          <p:cNvSpPr/>
          <p:nvPr/>
        </p:nvSpPr>
        <p:spPr>
          <a:xfrm>
            <a:off x="4722558" y="4036533"/>
            <a:ext cx="146870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" name="Arrow: Chevron 23">
            <a:extLst>
              <a:ext uri="{FF2B5EF4-FFF2-40B4-BE49-F238E27FC236}">
                <a16:creationId xmlns:a16="http://schemas.microsoft.com/office/drawing/2014/main" id="{C2AA7BCC-0CCB-A422-88FB-9A1BF3D8FCDD}"/>
              </a:ext>
            </a:extLst>
          </p:cNvPr>
          <p:cNvSpPr/>
          <p:nvPr/>
        </p:nvSpPr>
        <p:spPr>
          <a:xfrm>
            <a:off x="3745654" y="4026407"/>
            <a:ext cx="107681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" name="Arrow: Chevron 23">
            <a:extLst>
              <a:ext uri="{FF2B5EF4-FFF2-40B4-BE49-F238E27FC236}">
                <a16:creationId xmlns:a16="http://schemas.microsoft.com/office/drawing/2014/main" id="{27FAC1DC-0BD3-9D2F-A3B1-20C2F2F09CC0}"/>
              </a:ext>
            </a:extLst>
          </p:cNvPr>
          <p:cNvSpPr/>
          <p:nvPr/>
        </p:nvSpPr>
        <p:spPr>
          <a:xfrm>
            <a:off x="2650494" y="4016281"/>
            <a:ext cx="120214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193DFC5-545C-8899-91D2-35273669CB9F}"/>
              </a:ext>
            </a:extLst>
          </p:cNvPr>
          <p:cNvSpPr/>
          <p:nvPr/>
        </p:nvSpPr>
        <p:spPr>
          <a:xfrm>
            <a:off x="2889871" y="6131215"/>
            <a:ext cx="262031" cy="19459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53F9B-846B-234D-B9C0-A8C55F77CAE8}"/>
              </a:ext>
            </a:extLst>
          </p:cNvPr>
          <p:cNvSpPr txBox="1"/>
          <p:nvPr/>
        </p:nvSpPr>
        <p:spPr>
          <a:xfrm>
            <a:off x="2096932" y="6360974"/>
            <a:ext cx="984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Competition V1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D8A15F9-45F1-BBB2-9CD2-D824B8335BA1}"/>
              </a:ext>
            </a:extLst>
          </p:cNvPr>
          <p:cNvSpPr/>
          <p:nvPr/>
        </p:nvSpPr>
        <p:spPr>
          <a:xfrm>
            <a:off x="3245104" y="6131215"/>
            <a:ext cx="262031" cy="19459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BF63B-B36E-A9D7-9FAB-D41484D929C6}"/>
              </a:ext>
            </a:extLst>
          </p:cNvPr>
          <p:cNvSpPr txBox="1"/>
          <p:nvPr/>
        </p:nvSpPr>
        <p:spPr>
          <a:xfrm>
            <a:off x="3364924" y="6360974"/>
            <a:ext cx="87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IRed</a:t>
            </a:r>
            <a:r>
              <a:rPr lang="en-US" sz="800" dirty="0"/>
              <a:t> Explorer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3F953030-648B-E672-4621-688375301072}"/>
              </a:ext>
            </a:extLst>
          </p:cNvPr>
          <p:cNvSpPr/>
          <p:nvPr/>
        </p:nvSpPr>
        <p:spPr>
          <a:xfrm>
            <a:off x="4572727" y="6131215"/>
            <a:ext cx="262031" cy="19459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D950F-113E-55FC-525B-FDDE8DBCD3FE}"/>
              </a:ext>
            </a:extLst>
          </p:cNvPr>
          <p:cNvSpPr txBox="1"/>
          <p:nvPr/>
        </p:nvSpPr>
        <p:spPr>
          <a:xfrm>
            <a:off x="4206060" y="6360974"/>
            <a:ext cx="1232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Customer Execution V1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2D12CB28-F0D1-810F-8B6C-B6FF10246C87}"/>
              </a:ext>
            </a:extLst>
          </p:cNvPr>
          <p:cNvSpPr/>
          <p:nvPr/>
        </p:nvSpPr>
        <p:spPr>
          <a:xfrm>
            <a:off x="3180670" y="4700662"/>
            <a:ext cx="262031" cy="1945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D6509-6CD5-3E1C-209B-D223C733AAEC}"/>
              </a:ext>
            </a:extLst>
          </p:cNvPr>
          <p:cNvSpPr txBox="1"/>
          <p:nvPr/>
        </p:nvSpPr>
        <p:spPr>
          <a:xfrm>
            <a:off x="2931216" y="4868866"/>
            <a:ext cx="111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Category Profitability Dev Complete</a:t>
            </a:r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A02C9267-2E97-1430-BCDB-1D640FDAB25D}"/>
              </a:ext>
            </a:extLst>
          </p:cNvPr>
          <p:cNvSpPr/>
          <p:nvPr/>
        </p:nvSpPr>
        <p:spPr>
          <a:xfrm>
            <a:off x="6096000" y="6146482"/>
            <a:ext cx="262031" cy="1945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49B44-165F-E8DA-5087-D789676B1EB9}"/>
              </a:ext>
            </a:extLst>
          </p:cNvPr>
          <p:cNvSpPr txBox="1"/>
          <p:nvPr/>
        </p:nvSpPr>
        <p:spPr>
          <a:xfrm>
            <a:off x="5827995" y="6360974"/>
            <a:ext cx="1608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NAOU  SC Core Dev Complete</a:t>
            </a: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77C491D-4E2F-970C-0FE9-914D8EFA75B8}"/>
              </a:ext>
            </a:extLst>
          </p:cNvPr>
          <p:cNvSpPr/>
          <p:nvPr/>
        </p:nvSpPr>
        <p:spPr>
          <a:xfrm>
            <a:off x="10154792" y="6131215"/>
            <a:ext cx="262031" cy="1945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32295-9090-AD32-D36B-9398A35CC190}"/>
              </a:ext>
            </a:extLst>
          </p:cNvPr>
          <p:cNvSpPr txBox="1"/>
          <p:nvPr/>
        </p:nvSpPr>
        <p:spPr>
          <a:xfrm>
            <a:off x="9905339" y="6360974"/>
            <a:ext cx="1232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NAOU Core Dev V2</a:t>
            </a: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6A666E5-1E54-B721-1C7A-A309CC2CCD5A}"/>
              </a:ext>
            </a:extLst>
          </p:cNvPr>
          <p:cNvSpPr/>
          <p:nvPr/>
        </p:nvSpPr>
        <p:spPr>
          <a:xfrm>
            <a:off x="11967681" y="6131215"/>
            <a:ext cx="262031" cy="19459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013C6-4079-61B3-5AC6-680BC20FE4F8}"/>
              </a:ext>
            </a:extLst>
          </p:cNvPr>
          <p:cNvSpPr txBox="1"/>
          <p:nvPr/>
        </p:nvSpPr>
        <p:spPr>
          <a:xfrm>
            <a:off x="11143455" y="6360974"/>
            <a:ext cx="1151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NAOU Feb. 1 Go-Live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9F9AA-A2C7-DC7E-E2CC-03FEEDD90211}"/>
              </a:ext>
            </a:extLst>
          </p:cNvPr>
          <p:cNvSpPr/>
          <p:nvPr/>
        </p:nvSpPr>
        <p:spPr>
          <a:xfrm>
            <a:off x="10720251" y="1062047"/>
            <a:ext cx="1288820" cy="11673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Chevron 23">
            <a:extLst>
              <a:ext uri="{FF2B5EF4-FFF2-40B4-BE49-F238E27FC236}">
                <a16:creationId xmlns:a16="http://schemas.microsoft.com/office/drawing/2014/main" id="{FD70CD3C-71B7-0F0D-A67F-C59BAD35FE14}"/>
              </a:ext>
            </a:extLst>
          </p:cNvPr>
          <p:cNvSpPr/>
          <p:nvPr/>
        </p:nvSpPr>
        <p:spPr>
          <a:xfrm>
            <a:off x="10823292" y="1228532"/>
            <a:ext cx="1048824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Future Delivery </a:t>
            </a:r>
          </a:p>
        </p:txBody>
      </p:sp>
      <p:sp>
        <p:nvSpPr>
          <p:cNvPr id="32" name="Arrow: Chevron 23">
            <a:extLst>
              <a:ext uri="{FF2B5EF4-FFF2-40B4-BE49-F238E27FC236}">
                <a16:creationId xmlns:a16="http://schemas.microsoft.com/office/drawing/2014/main" id="{EA9AF936-457B-313B-8E6E-45F4458AA9C6}"/>
              </a:ext>
            </a:extLst>
          </p:cNvPr>
          <p:cNvSpPr/>
          <p:nvPr/>
        </p:nvSpPr>
        <p:spPr>
          <a:xfrm>
            <a:off x="10823292" y="1678067"/>
            <a:ext cx="1048824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Current Delivery 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C8D3DFD-0033-A2D2-E3EA-997148EEF592}"/>
              </a:ext>
            </a:extLst>
          </p:cNvPr>
          <p:cNvSpPr/>
          <p:nvPr/>
        </p:nvSpPr>
        <p:spPr>
          <a:xfrm rot="5400000">
            <a:off x="3615667" y="4252393"/>
            <a:ext cx="193470" cy="3330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333C15-3244-0316-C3E2-5579DF3BB612}"/>
              </a:ext>
            </a:extLst>
          </p:cNvPr>
          <p:cNvSpPr txBox="1"/>
          <p:nvPr/>
        </p:nvSpPr>
        <p:spPr>
          <a:xfrm>
            <a:off x="2839071" y="5456829"/>
            <a:ext cx="199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Manual Pre-Gold/Old Framework</a:t>
            </a:r>
          </a:p>
        </p:txBody>
      </p:sp>
      <p:pic>
        <p:nvPicPr>
          <p:cNvPr id="36" name="Graphic 35" descr="Flag with solid fill">
            <a:extLst>
              <a:ext uri="{FF2B5EF4-FFF2-40B4-BE49-F238E27FC236}">
                <a16:creationId xmlns:a16="http://schemas.microsoft.com/office/drawing/2014/main" id="{3D5E9182-32E8-5EF8-2913-54AE3E02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198" y="1003742"/>
            <a:ext cx="336375" cy="336375"/>
          </a:xfrm>
          <a:prstGeom prst="rect">
            <a:avLst/>
          </a:prstGeom>
        </p:spPr>
      </p:pic>
      <p:pic>
        <p:nvPicPr>
          <p:cNvPr id="37" name="Graphic 36" descr="Flag with solid fill">
            <a:extLst>
              <a:ext uri="{FF2B5EF4-FFF2-40B4-BE49-F238E27FC236}">
                <a16:creationId xmlns:a16="http://schemas.microsoft.com/office/drawing/2014/main" id="{5CED625C-D19A-F8D2-271C-30D6071E1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5949" y="1386072"/>
            <a:ext cx="336375" cy="336375"/>
          </a:xfrm>
          <a:prstGeom prst="rect">
            <a:avLst/>
          </a:prstGeom>
        </p:spPr>
      </p:pic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A06788EC-30DF-977C-5588-5BDA0A9FE43B}"/>
              </a:ext>
            </a:extLst>
          </p:cNvPr>
          <p:cNvSpPr/>
          <p:nvPr/>
        </p:nvSpPr>
        <p:spPr>
          <a:xfrm>
            <a:off x="8433871" y="6190204"/>
            <a:ext cx="262031" cy="194595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8A2572-18AE-01C3-A063-24BE14FB26C3}"/>
              </a:ext>
            </a:extLst>
          </p:cNvPr>
          <p:cNvSpPr txBox="1"/>
          <p:nvPr/>
        </p:nvSpPr>
        <p:spPr>
          <a:xfrm>
            <a:off x="8165866" y="6404696"/>
            <a:ext cx="1608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NAOU  Scorecard V1</a:t>
            </a:r>
          </a:p>
        </p:txBody>
      </p:sp>
    </p:spTree>
    <p:extLst>
      <p:ext uri="{BB962C8B-B14F-4D97-AF65-F5344CB8AC3E}">
        <p14:creationId xmlns:p14="http://schemas.microsoft.com/office/powerpoint/2010/main" val="24140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3275-FF24-A3EE-5003-8AFF671B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BB33C1-F73D-2F7F-DBA1-186208463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17286"/>
              </p:ext>
            </p:extLst>
          </p:nvPr>
        </p:nvGraphicFramePr>
        <p:xfrm>
          <a:off x="1740044" y="187954"/>
          <a:ext cx="10043461" cy="6098790"/>
        </p:xfrm>
        <a:graphic>
          <a:graphicData uri="http://schemas.openxmlformats.org/drawingml/2006/table">
            <a:tbl>
              <a:tblPr firstRow="1" bandRow="1"/>
              <a:tblGrid>
                <a:gridCol w="150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3598014096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4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7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5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>
                          <a:solidFill>
                            <a:schemeClr val="bg2"/>
                          </a:solidFill>
                          <a:latin typeface="Open Sans ExtraBold"/>
                          <a:ea typeface="Open Sans ExtraBold"/>
                          <a:cs typeface="Open Sans ExtraBold"/>
                        </a:rPr>
                        <a:t>Q2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Initiative</a:t>
                      </a:r>
                      <a:endParaRPr lang="en-US" sz="1050" b="1" baseline="30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Implement Data Product Framework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Plus (P1)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Curio DSD (Renaissance Aggregate Views) (P2)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Walmart Illuminate (P2)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580663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TPM (Renaissance Aggregate Views) (P3)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41248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CDE Excel </a:t>
                      </a:r>
                      <a:r>
                        <a:rPr lang="en-US" sz="800" kern="1200" dirty="0" err="1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Cona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 (P3)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 err="1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FinHub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(Rex/BPC) (P3)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SAP P28, P29, P30, P31 (P4)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Crest (P4)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Beach (P4)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41317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 err="1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eRed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 (P4)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575305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 err="1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MyCoke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 (P4)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26480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Numerator (P5)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696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Competition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001559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Category Profit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46913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Customer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 dirty="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3080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7C5186E-8960-CB23-0352-08E8046F7819}"/>
              </a:ext>
            </a:extLst>
          </p:cNvPr>
          <p:cNvSpPr/>
          <p:nvPr/>
        </p:nvSpPr>
        <p:spPr>
          <a:xfrm>
            <a:off x="549194" y="5223507"/>
            <a:ext cx="1157223" cy="10478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Analytics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F5507-2EBC-AFC2-D2E4-DA90584573FE}"/>
              </a:ext>
            </a:extLst>
          </p:cNvPr>
          <p:cNvSpPr/>
          <p:nvPr/>
        </p:nvSpPr>
        <p:spPr>
          <a:xfrm>
            <a:off x="558817" y="1038986"/>
            <a:ext cx="1162658" cy="41678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</a:t>
            </a:r>
          </a:p>
        </p:txBody>
      </p:sp>
      <p:sp>
        <p:nvSpPr>
          <p:cNvPr id="25" name="Arrow: Chevron 23">
            <a:extLst>
              <a:ext uri="{FF2B5EF4-FFF2-40B4-BE49-F238E27FC236}">
                <a16:creationId xmlns:a16="http://schemas.microsoft.com/office/drawing/2014/main" id="{95C698D9-90ED-FF78-10CA-0A891362CC1E}"/>
              </a:ext>
            </a:extLst>
          </p:cNvPr>
          <p:cNvSpPr/>
          <p:nvPr/>
        </p:nvSpPr>
        <p:spPr>
          <a:xfrm>
            <a:off x="5378568" y="1114801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19" name="Arrow: Chevron 42">
            <a:extLst>
              <a:ext uri="{FF2B5EF4-FFF2-40B4-BE49-F238E27FC236}">
                <a16:creationId xmlns:a16="http://schemas.microsoft.com/office/drawing/2014/main" id="{070B26DE-BFB8-0E9A-9664-F9B561B136B8}"/>
              </a:ext>
            </a:extLst>
          </p:cNvPr>
          <p:cNvSpPr/>
          <p:nvPr/>
        </p:nvSpPr>
        <p:spPr>
          <a:xfrm>
            <a:off x="5370125" y="766821"/>
            <a:ext cx="2103348" cy="272164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err="1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DNaIQ</a:t>
            </a: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Data Product Framework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58B6B688-DEE9-6CB5-FE2D-8EFA1F7C4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8172" y="5642182"/>
            <a:ext cx="2743200" cy="2560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835DE0-68D5-C6F0-354C-2902792A5EAA}"/>
              </a:ext>
            </a:extLst>
          </p:cNvPr>
          <p:cNvSpPr txBox="1">
            <a:spLocks/>
          </p:cNvSpPr>
          <p:nvPr/>
        </p:nvSpPr>
        <p:spPr>
          <a:xfrm>
            <a:off x="1220241" y="107946"/>
            <a:ext cx="1128765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rrow: Chevron 23">
            <a:extLst>
              <a:ext uri="{FF2B5EF4-FFF2-40B4-BE49-F238E27FC236}">
                <a16:creationId xmlns:a16="http://schemas.microsoft.com/office/drawing/2014/main" id="{A4CCA665-0685-ADC7-7F24-7A0934AD7FB8}"/>
              </a:ext>
            </a:extLst>
          </p:cNvPr>
          <p:cNvSpPr/>
          <p:nvPr/>
        </p:nvSpPr>
        <p:spPr>
          <a:xfrm>
            <a:off x="5378568" y="1463365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5" name="Arrow: Chevron 23">
            <a:extLst>
              <a:ext uri="{FF2B5EF4-FFF2-40B4-BE49-F238E27FC236}">
                <a16:creationId xmlns:a16="http://schemas.microsoft.com/office/drawing/2014/main" id="{BA30B338-5A11-ABD7-46BE-5E6B797CF824}"/>
              </a:ext>
            </a:extLst>
          </p:cNvPr>
          <p:cNvSpPr/>
          <p:nvPr/>
        </p:nvSpPr>
        <p:spPr>
          <a:xfrm>
            <a:off x="5410281" y="1795527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6" name="Arrow: Chevron 23">
            <a:extLst>
              <a:ext uri="{FF2B5EF4-FFF2-40B4-BE49-F238E27FC236}">
                <a16:creationId xmlns:a16="http://schemas.microsoft.com/office/drawing/2014/main" id="{020214E0-F050-EE51-59C0-BEB71A8D60AF}"/>
              </a:ext>
            </a:extLst>
          </p:cNvPr>
          <p:cNvSpPr/>
          <p:nvPr/>
        </p:nvSpPr>
        <p:spPr>
          <a:xfrm>
            <a:off x="5370125" y="2157899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7" name="Arrow: Chevron 23">
            <a:extLst>
              <a:ext uri="{FF2B5EF4-FFF2-40B4-BE49-F238E27FC236}">
                <a16:creationId xmlns:a16="http://schemas.microsoft.com/office/drawing/2014/main" id="{36EE4759-E1A8-B0E4-8B8A-2172ECCCF94C}"/>
              </a:ext>
            </a:extLst>
          </p:cNvPr>
          <p:cNvSpPr/>
          <p:nvPr/>
        </p:nvSpPr>
        <p:spPr>
          <a:xfrm>
            <a:off x="5365625" y="2491454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C7809-28A7-CD8B-B26C-303ACF0027B0}"/>
              </a:ext>
            </a:extLst>
          </p:cNvPr>
          <p:cNvSpPr/>
          <p:nvPr/>
        </p:nvSpPr>
        <p:spPr>
          <a:xfrm>
            <a:off x="558817" y="691639"/>
            <a:ext cx="1162658" cy="3306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Framework</a:t>
            </a:r>
          </a:p>
        </p:txBody>
      </p:sp>
      <p:sp>
        <p:nvSpPr>
          <p:cNvPr id="10" name="Arrow: Chevron 23">
            <a:extLst>
              <a:ext uri="{FF2B5EF4-FFF2-40B4-BE49-F238E27FC236}">
                <a16:creationId xmlns:a16="http://schemas.microsoft.com/office/drawing/2014/main" id="{ECA34011-0DF0-9EB6-7D57-CA2FE9DB0A15}"/>
              </a:ext>
            </a:extLst>
          </p:cNvPr>
          <p:cNvSpPr/>
          <p:nvPr/>
        </p:nvSpPr>
        <p:spPr>
          <a:xfrm>
            <a:off x="5365625" y="2830678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11" name="Arrow: Chevron 23">
            <a:extLst>
              <a:ext uri="{FF2B5EF4-FFF2-40B4-BE49-F238E27FC236}">
                <a16:creationId xmlns:a16="http://schemas.microsoft.com/office/drawing/2014/main" id="{F72D8C6E-BAD4-AC04-C5CD-C3C35EA02B4E}"/>
              </a:ext>
            </a:extLst>
          </p:cNvPr>
          <p:cNvSpPr/>
          <p:nvPr/>
        </p:nvSpPr>
        <p:spPr>
          <a:xfrm>
            <a:off x="7541910" y="3186484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14" name="Arrow: Chevron 23">
            <a:extLst>
              <a:ext uri="{FF2B5EF4-FFF2-40B4-BE49-F238E27FC236}">
                <a16:creationId xmlns:a16="http://schemas.microsoft.com/office/drawing/2014/main" id="{1D1EF83D-C257-07AB-0373-EDA57FE93892}"/>
              </a:ext>
            </a:extLst>
          </p:cNvPr>
          <p:cNvSpPr/>
          <p:nvPr/>
        </p:nvSpPr>
        <p:spPr>
          <a:xfrm>
            <a:off x="7541910" y="3529465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16" name="Arrow: Chevron 23">
            <a:extLst>
              <a:ext uri="{FF2B5EF4-FFF2-40B4-BE49-F238E27FC236}">
                <a16:creationId xmlns:a16="http://schemas.microsoft.com/office/drawing/2014/main" id="{41040F4F-93D7-6ABE-0CD7-12934EF9FFBC}"/>
              </a:ext>
            </a:extLst>
          </p:cNvPr>
          <p:cNvSpPr/>
          <p:nvPr/>
        </p:nvSpPr>
        <p:spPr>
          <a:xfrm>
            <a:off x="7541910" y="3863019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20" name="Arrow: Chevron 23">
            <a:extLst>
              <a:ext uri="{FF2B5EF4-FFF2-40B4-BE49-F238E27FC236}">
                <a16:creationId xmlns:a16="http://schemas.microsoft.com/office/drawing/2014/main" id="{CB8772E4-FB71-FEBE-3192-CB8918D8D17A}"/>
              </a:ext>
            </a:extLst>
          </p:cNvPr>
          <p:cNvSpPr/>
          <p:nvPr/>
        </p:nvSpPr>
        <p:spPr>
          <a:xfrm>
            <a:off x="9672367" y="4232063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22" name="Arrow: Chevron 23">
            <a:extLst>
              <a:ext uri="{FF2B5EF4-FFF2-40B4-BE49-F238E27FC236}">
                <a16:creationId xmlns:a16="http://schemas.microsoft.com/office/drawing/2014/main" id="{0400BBBA-757F-069E-0CD5-38AEF37A3793}"/>
              </a:ext>
            </a:extLst>
          </p:cNvPr>
          <p:cNvSpPr/>
          <p:nvPr/>
        </p:nvSpPr>
        <p:spPr>
          <a:xfrm>
            <a:off x="9644086" y="4573068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23" name="Arrow: Chevron 23">
            <a:extLst>
              <a:ext uri="{FF2B5EF4-FFF2-40B4-BE49-F238E27FC236}">
                <a16:creationId xmlns:a16="http://schemas.microsoft.com/office/drawing/2014/main" id="{C7AE8BE8-D3F2-4CE1-DE32-58A8E241AF85}"/>
              </a:ext>
            </a:extLst>
          </p:cNvPr>
          <p:cNvSpPr/>
          <p:nvPr/>
        </p:nvSpPr>
        <p:spPr>
          <a:xfrm>
            <a:off x="9700712" y="4923684"/>
            <a:ext cx="210334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SSDP Ingestion Pre-Work</a:t>
            </a:r>
          </a:p>
        </p:txBody>
      </p:sp>
      <p:sp>
        <p:nvSpPr>
          <p:cNvPr id="30" name="Arrow: Chevron 23">
            <a:extLst>
              <a:ext uri="{FF2B5EF4-FFF2-40B4-BE49-F238E27FC236}">
                <a16:creationId xmlns:a16="http://schemas.microsoft.com/office/drawing/2014/main" id="{C083483C-975D-AB25-4597-5FF8EA4572E5}"/>
              </a:ext>
            </a:extLst>
          </p:cNvPr>
          <p:cNvSpPr/>
          <p:nvPr/>
        </p:nvSpPr>
        <p:spPr>
          <a:xfrm>
            <a:off x="4718315" y="5984471"/>
            <a:ext cx="2112717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6" name="Arrow: Chevron 23">
            <a:extLst>
              <a:ext uri="{FF2B5EF4-FFF2-40B4-BE49-F238E27FC236}">
                <a16:creationId xmlns:a16="http://schemas.microsoft.com/office/drawing/2014/main" id="{CBEF6F50-485F-6FA2-42E9-4F25605E4F45}"/>
              </a:ext>
            </a:extLst>
          </p:cNvPr>
          <p:cNvSpPr/>
          <p:nvPr/>
        </p:nvSpPr>
        <p:spPr>
          <a:xfrm>
            <a:off x="6636471" y="5276641"/>
            <a:ext cx="298465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2" name="Arrow: Chevron 23">
            <a:extLst>
              <a:ext uri="{FF2B5EF4-FFF2-40B4-BE49-F238E27FC236}">
                <a16:creationId xmlns:a16="http://schemas.microsoft.com/office/drawing/2014/main" id="{3D818971-56F5-8E7C-812C-7E5C108A492D}"/>
              </a:ext>
            </a:extLst>
          </p:cNvPr>
          <p:cNvSpPr/>
          <p:nvPr/>
        </p:nvSpPr>
        <p:spPr>
          <a:xfrm>
            <a:off x="6730739" y="5629387"/>
            <a:ext cx="2890384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3" name="Arrow: Chevron 23">
            <a:extLst>
              <a:ext uri="{FF2B5EF4-FFF2-40B4-BE49-F238E27FC236}">
                <a16:creationId xmlns:a16="http://schemas.microsoft.com/office/drawing/2014/main" id="{33A89D8C-57E7-7087-3A82-DD15D06A8880}"/>
              </a:ext>
            </a:extLst>
          </p:cNvPr>
          <p:cNvSpPr/>
          <p:nvPr/>
        </p:nvSpPr>
        <p:spPr>
          <a:xfrm>
            <a:off x="6730738" y="5986667"/>
            <a:ext cx="291186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0" name="Arrow: Chevron 23">
            <a:extLst>
              <a:ext uri="{FF2B5EF4-FFF2-40B4-BE49-F238E27FC236}">
                <a16:creationId xmlns:a16="http://schemas.microsoft.com/office/drawing/2014/main" id="{F28C2459-4963-9DE4-3049-4067F5DC5B59}"/>
              </a:ext>
            </a:extLst>
          </p:cNvPr>
          <p:cNvSpPr/>
          <p:nvPr/>
        </p:nvSpPr>
        <p:spPr>
          <a:xfrm>
            <a:off x="4713401" y="5275747"/>
            <a:ext cx="2017337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1" name="Arrow: Chevron 23">
            <a:extLst>
              <a:ext uri="{FF2B5EF4-FFF2-40B4-BE49-F238E27FC236}">
                <a16:creationId xmlns:a16="http://schemas.microsoft.com/office/drawing/2014/main" id="{308B0DFF-E479-0722-908C-D2D49DCFA529}"/>
              </a:ext>
            </a:extLst>
          </p:cNvPr>
          <p:cNvSpPr/>
          <p:nvPr/>
        </p:nvSpPr>
        <p:spPr>
          <a:xfrm>
            <a:off x="4713401" y="5636019"/>
            <a:ext cx="2112717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" name="Arrow: Chevron 23">
            <a:extLst>
              <a:ext uri="{FF2B5EF4-FFF2-40B4-BE49-F238E27FC236}">
                <a16:creationId xmlns:a16="http://schemas.microsoft.com/office/drawing/2014/main" id="{37FF73FE-4FEF-511B-BB1B-B4DBA030242B}"/>
              </a:ext>
            </a:extLst>
          </p:cNvPr>
          <p:cNvSpPr/>
          <p:nvPr/>
        </p:nvSpPr>
        <p:spPr>
          <a:xfrm>
            <a:off x="7517774" y="1106449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3" name="Arrow: Chevron 23">
            <a:extLst>
              <a:ext uri="{FF2B5EF4-FFF2-40B4-BE49-F238E27FC236}">
                <a16:creationId xmlns:a16="http://schemas.microsoft.com/office/drawing/2014/main" id="{3F42773A-6B70-11A8-6AD1-99C7B5A6C9A5}"/>
              </a:ext>
            </a:extLst>
          </p:cNvPr>
          <p:cNvSpPr/>
          <p:nvPr/>
        </p:nvSpPr>
        <p:spPr>
          <a:xfrm>
            <a:off x="7500485" y="1460335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15" name="Arrow: Chevron 23">
            <a:extLst>
              <a:ext uri="{FF2B5EF4-FFF2-40B4-BE49-F238E27FC236}">
                <a16:creationId xmlns:a16="http://schemas.microsoft.com/office/drawing/2014/main" id="{5A082FB4-3EE0-32F0-92B8-D30997409BDD}"/>
              </a:ext>
            </a:extLst>
          </p:cNvPr>
          <p:cNvSpPr/>
          <p:nvPr/>
        </p:nvSpPr>
        <p:spPr>
          <a:xfrm>
            <a:off x="7532198" y="1828387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21" name="Arrow: Chevron 23">
            <a:extLst>
              <a:ext uri="{FF2B5EF4-FFF2-40B4-BE49-F238E27FC236}">
                <a16:creationId xmlns:a16="http://schemas.microsoft.com/office/drawing/2014/main" id="{04EDFB4F-5FAF-52A9-E0A8-B3F53E1A46EA}"/>
              </a:ext>
            </a:extLst>
          </p:cNvPr>
          <p:cNvSpPr/>
          <p:nvPr/>
        </p:nvSpPr>
        <p:spPr>
          <a:xfrm>
            <a:off x="9635546" y="2149695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F3E634B8-E183-E8F2-8FB7-0D2FE65504DF}"/>
              </a:ext>
            </a:extLst>
          </p:cNvPr>
          <p:cNvSpPr/>
          <p:nvPr/>
        </p:nvSpPr>
        <p:spPr>
          <a:xfrm>
            <a:off x="9635546" y="2499428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79BBBA2-2F06-4C82-DC65-58214F735B53}"/>
              </a:ext>
            </a:extLst>
          </p:cNvPr>
          <p:cNvSpPr/>
          <p:nvPr/>
        </p:nvSpPr>
        <p:spPr>
          <a:xfrm>
            <a:off x="9642603" y="2850882"/>
            <a:ext cx="2103348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27" name="Arrow: Chevron 23">
            <a:extLst>
              <a:ext uri="{FF2B5EF4-FFF2-40B4-BE49-F238E27FC236}">
                <a16:creationId xmlns:a16="http://schemas.microsoft.com/office/drawing/2014/main" id="{2B964ED5-7E5E-8B46-4763-393F514DA809}"/>
              </a:ext>
            </a:extLst>
          </p:cNvPr>
          <p:cNvSpPr/>
          <p:nvPr/>
        </p:nvSpPr>
        <p:spPr>
          <a:xfrm>
            <a:off x="9666779" y="5297063"/>
            <a:ext cx="2103349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8" name="Arrow: Chevron 23">
            <a:extLst>
              <a:ext uri="{FF2B5EF4-FFF2-40B4-BE49-F238E27FC236}">
                <a16:creationId xmlns:a16="http://schemas.microsoft.com/office/drawing/2014/main" id="{A4757089-DE6F-F72B-6294-C04BCEE8B690}"/>
              </a:ext>
            </a:extLst>
          </p:cNvPr>
          <p:cNvSpPr/>
          <p:nvPr/>
        </p:nvSpPr>
        <p:spPr>
          <a:xfrm>
            <a:off x="9655180" y="5649809"/>
            <a:ext cx="2112716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1" name="Arrow: Chevron 23">
            <a:extLst>
              <a:ext uri="{FF2B5EF4-FFF2-40B4-BE49-F238E27FC236}">
                <a16:creationId xmlns:a16="http://schemas.microsoft.com/office/drawing/2014/main" id="{4790660D-F279-B6AA-BAFD-D528717AD1DE}"/>
              </a:ext>
            </a:extLst>
          </p:cNvPr>
          <p:cNvSpPr/>
          <p:nvPr/>
        </p:nvSpPr>
        <p:spPr>
          <a:xfrm>
            <a:off x="9728146" y="6007089"/>
            <a:ext cx="207114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2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3275-FF24-A3EE-5003-8AFF671B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BB33C1-F73D-2F7F-DBA1-186208463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94241"/>
              </p:ext>
            </p:extLst>
          </p:nvPr>
        </p:nvGraphicFramePr>
        <p:xfrm>
          <a:off x="1740044" y="103677"/>
          <a:ext cx="10043461" cy="6501126"/>
        </p:xfrm>
        <a:graphic>
          <a:graphicData uri="http://schemas.openxmlformats.org/drawingml/2006/table">
            <a:tbl>
              <a:tblPr firstRow="1" bandRow="1"/>
              <a:tblGrid>
                <a:gridCol w="150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3598014096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4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7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5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>
                          <a:solidFill>
                            <a:schemeClr val="bg2"/>
                          </a:solidFill>
                          <a:latin typeface="Open Sans ExtraBold"/>
                          <a:ea typeface="Open Sans ExtraBold"/>
                          <a:cs typeface="Open Sans ExtraBold"/>
                        </a:rPr>
                        <a:t>Q3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Initiative</a:t>
                      </a:r>
                      <a:endParaRPr lang="en-US" sz="1050" b="1" baseline="30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59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Plus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Curio DSD (Renaissance Aggregate Views)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41317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Walmart Illuminate 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575305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Priority 3 Sources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26480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Priority 4&amp;5 Sources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696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Competition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001559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Category Profit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46913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Customer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308049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Category Profit V2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400975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Channel Footprint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07112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Consumer Future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721831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NAOU V2 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818462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NAOU V1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825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PRX V1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42332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IRED Explorer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285923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Initial Load, Incremental Load,  SIT, &amp; UAT Support  (PRX /NAOU V1)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72591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UAT (PRX /NAOU V1)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8807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7C5186E-8960-CB23-0352-08E8046F7819}"/>
              </a:ext>
            </a:extLst>
          </p:cNvPr>
          <p:cNvSpPr/>
          <p:nvPr/>
        </p:nvSpPr>
        <p:spPr>
          <a:xfrm>
            <a:off x="548392" y="5888807"/>
            <a:ext cx="1157223" cy="7152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Testing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F5507-2EBC-AFC2-D2E4-DA90584573FE}"/>
              </a:ext>
            </a:extLst>
          </p:cNvPr>
          <p:cNvSpPr/>
          <p:nvPr/>
        </p:nvSpPr>
        <p:spPr>
          <a:xfrm>
            <a:off x="558817" y="600770"/>
            <a:ext cx="1162658" cy="17610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</a:t>
            </a:r>
          </a:p>
        </p:txBody>
      </p:sp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58B6B688-DEE9-6CB5-FE2D-8EFA1F7C4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8172" y="5642182"/>
            <a:ext cx="2743200" cy="2560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835DE0-68D5-C6F0-354C-2902792A5EAA}"/>
              </a:ext>
            </a:extLst>
          </p:cNvPr>
          <p:cNvSpPr txBox="1">
            <a:spLocks/>
          </p:cNvSpPr>
          <p:nvPr/>
        </p:nvSpPr>
        <p:spPr>
          <a:xfrm>
            <a:off x="1220241" y="190242"/>
            <a:ext cx="1128765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rrow: Chevron 23">
            <a:extLst>
              <a:ext uri="{FF2B5EF4-FFF2-40B4-BE49-F238E27FC236}">
                <a16:creationId xmlns:a16="http://schemas.microsoft.com/office/drawing/2014/main" id="{C1DB17BA-18AD-9227-D5FE-D2AC6B633B43}"/>
              </a:ext>
            </a:extLst>
          </p:cNvPr>
          <p:cNvSpPr/>
          <p:nvPr/>
        </p:nvSpPr>
        <p:spPr>
          <a:xfrm>
            <a:off x="3283488" y="1703075"/>
            <a:ext cx="5604479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38C93389-104B-EC87-1157-603172DB066C}"/>
              </a:ext>
            </a:extLst>
          </p:cNvPr>
          <p:cNvSpPr/>
          <p:nvPr/>
        </p:nvSpPr>
        <p:spPr>
          <a:xfrm>
            <a:off x="3283488" y="2052470"/>
            <a:ext cx="5604479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Development</a:t>
            </a:r>
          </a:p>
        </p:txBody>
      </p:sp>
      <p:sp>
        <p:nvSpPr>
          <p:cNvPr id="7" name="Arrow: Chevron 23">
            <a:extLst>
              <a:ext uri="{FF2B5EF4-FFF2-40B4-BE49-F238E27FC236}">
                <a16:creationId xmlns:a16="http://schemas.microsoft.com/office/drawing/2014/main" id="{7771E292-E244-AF9D-AA80-D8EFA1B4B182}"/>
              </a:ext>
            </a:extLst>
          </p:cNvPr>
          <p:cNvSpPr/>
          <p:nvPr/>
        </p:nvSpPr>
        <p:spPr>
          <a:xfrm>
            <a:off x="3267552" y="2443072"/>
            <a:ext cx="1702824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Arrow: Chevron 23">
            <a:extLst>
              <a:ext uri="{FF2B5EF4-FFF2-40B4-BE49-F238E27FC236}">
                <a16:creationId xmlns:a16="http://schemas.microsoft.com/office/drawing/2014/main" id="{9EFECB91-5783-6BA9-8462-FCCFF08BA3BE}"/>
              </a:ext>
            </a:extLst>
          </p:cNvPr>
          <p:cNvSpPr/>
          <p:nvPr/>
        </p:nvSpPr>
        <p:spPr>
          <a:xfrm>
            <a:off x="3255952" y="2795818"/>
            <a:ext cx="171442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9" name="Arrow: Chevron 23">
            <a:extLst>
              <a:ext uri="{FF2B5EF4-FFF2-40B4-BE49-F238E27FC236}">
                <a16:creationId xmlns:a16="http://schemas.microsoft.com/office/drawing/2014/main" id="{9138F000-2EF3-DDD8-7614-8BDA92943951}"/>
              </a:ext>
            </a:extLst>
          </p:cNvPr>
          <p:cNvSpPr/>
          <p:nvPr/>
        </p:nvSpPr>
        <p:spPr>
          <a:xfrm>
            <a:off x="3272356" y="3153098"/>
            <a:ext cx="171442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EFA11-C7E1-F8EA-3A60-B6F3F769DED8}"/>
              </a:ext>
            </a:extLst>
          </p:cNvPr>
          <p:cNvSpPr/>
          <p:nvPr/>
        </p:nvSpPr>
        <p:spPr>
          <a:xfrm>
            <a:off x="556250" y="2380895"/>
            <a:ext cx="1157223" cy="2445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Analytics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26163E-1E91-186B-CA5C-BC6EEADBCF42}"/>
              </a:ext>
            </a:extLst>
          </p:cNvPr>
          <p:cNvSpPr/>
          <p:nvPr/>
        </p:nvSpPr>
        <p:spPr>
          <a:xfrm>
            <a:off x="548393" y="4845876"/>
            <a:ext cx="1157223" cy="10238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Visualization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4" name="Arrow: Chevron 23">
            <a:extLst>
              <a:ext uri="{FF2B5EF4-FFF2-40B4-BE49-F238E27FC236}">
                <a16:creationId xmlns:a16="http://schemas.microsoft.com/office/drawing/2014/main" id="{9466C1E8-9720-CDDD-5749-DD5E15ACB241}"/>
              </a:ext>
            </a:extLst>
          </p:cNvPr>
          <p:cNvSpPr/>
          <p:nvPr/>
        </p:nvSpPr>
        <p:spPr>
          <a:xfrm>
            <a:off x="3264521" y="4880371"/>
            <a:ext cx="419223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9" name="Arrow: Chevron 23">
            <a:extLst>
              <a:ext uri="{FF2B5EF4-FFF2-40B4-BE49-F238E27FC236}">
                <a16:creationId xmlns:a16="http://schemas.microsoft.com/office/drawing/2014/main" id="{7E49C224-1278-D65A-9FD4-B2F74B6B39B3}"/>
              </a:ext>
            </a:extLst>
          </p:cNvPr>
          <p:cNvSpPr/>
          <p:nvPr/>
        </p:nvSpPr>
        <p:spPr>
          <a:xfrm>
            <a:off x="4767951" y="5925039"/>
            <a:ext cx="419223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6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Weeks</a:t>
            </a:r>
          </a:p>
        </p:txBody>
      </p:sp>
      <p:sp>
        <p:nvSpPr>
          <p:cNvPr id="40" name="Arrow: Chevron 23">
            <a:extLst>
              <a:ext uri="{FF2B5EF4-FFF2-40B4-BE49-F238E27FC236}">
                <a16:creationId xmlns:a16="http://schemas.microsoft.com/office/drawing/2014/main" id="{E9071056-A818-E29A-CDB8-F77310E40A83}"/>
              </a:ext>
            </a:extLst>
          </p:cNvPr>
          <p:cNvSpPr/>
          <p:nvPr/>
        </p:nvSpPr>
        <p:spPr>
          <a:xfrm>
            <a:off x="9040305" y="6274903"/>
            <a:ext cx="2743200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UAT</a:t>
            </a:r>
          </a:p>
        </p:txBody>
      </p:sp>
      <p:sp>
        <p:nvSpPr>
          <p:cNvPr id="41" name="Arrow: Chevron 23">
            <a:extLst>
              <a:ext uri="{FF2B5EF4-FFF2-40B4-BE49-F238E27FC236}">
                <a16:creationId xmlns:a16="http://schemas.microsoft.com/office/drawing/2014/main" id="{EF28FB6B-C02A-DBA3-CF0C-4C89192B6A03}"/>
              </a:ext>
            </a:extLst>
          </p:cNvPr>
          <p:cNvSpPr/>
          <p:nvPr/>
        </p:nvSpPr>
        <p:spPr>
          <a:xfrm>
            <a:off x="3257289" y="5223047"/>
            <a:ext cx="419223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4" name="Arrow: Chevron 23">
            <a:extLst>
              <a:ext uri="{FF2B5EF4-FFF2-40B4-BE49-F238E27FC236}">
                <a16:creationId xmlns:a16="http://schemas.microsoft.com/office/drawing/2014/main" id="{0684FB75-F497-9708-2E2E-3478011A46FD}"/>
              </a:ext>
            </a:extLst>
          </p:cNvPr>
          <p:cNvSpPr/>
          <p:nvPr/>
        </p:nvSpPr>
        <p:spPr>
          <a:xfrm>
            <a:off x="3247383" y="5577181"/>
            <a:ext cx="419223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" name="Arrow: Chevron 23">
            <a:extLst>
              <a:ext uri="{FF2B5EF4-FFF2-40B4-BE49-F238E27FC236}">
                <a16:creationId xmlns:a16="http://schemas.microsoft.com/office/drawing/2014/main" id="{4D56CBBA-DFF6-20C5-B02E-6C0AEE3FD26A}"/>
              </a:ext>
            </a:extLst>
          </p:cNvPr>
          <p:cNvSpPr/>
          <p:nvPr/>
        </p:nvSpPr>
        <p:spPr>
          <a:xfrm>
            <a:off x="3283488" y="4194126"/>
            <a:ext cx="4213745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7" name="Arrow: Chevron 23">
            <a:extLst>
              <a:ext uri="{FF2B5EF4-FFF2-40B4-BE49-F238E27FC236}">
                <a16:creationId xmlns:a16="http://schemas.microsoft.com/office/drawing/2014/main" id="{D11D6202-4890-E375-B40E-E2A346BC00BA}"/>
              </a:ext>
            </a:extLst>
          </p:cNvPr>
          <p:cNvSpPr/>
          <p:nvPr/>
        </p:nvSpPr>
        <p:spPr>
          <a:xfrm>
            <a:off x="3242999" y="3485402"/>
            <a:ext cx="4206521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8" name="Arrow: Chevron 23">
            <a:extLst>
              <a:ext uri="{FF2B5EF4-FFF2-40B4-BE49-F238E27FC236}">
                <a16:creationId xmlns:a16="http://schemas.microsoft.com/office/drawing/2014/main" id="{A795B959-97A0-DECD-FA63-8197D6E55ADB}"/>
              </a:ext>
            </a:extLst>
          </p:cNvPr>
          <p:cNvSpPr/>
          <p:nvPr/>
        </p:nvSpPr>
        <p:spPr>
          <a:xfrm>
            <a:off x="3242999" y="3845674"/>
            <a:ext cx="421375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9" name="Arrow: Chevron 23">
            <a:extLst>
              <a:ext uri="{FF2B5EF4-FFF2-40B4-BE49-F238E27FC236}">
                <a16:creationId xmlns:a16="http://schemas.microsoft.com/office/drawing/2014/main" id="{4698EC03-4AFC-551C-C3CF-2368DA5C915E}"/>
              </a:ext>
            </a:extLst>
          </p:cNvPr>
          <p:cNvSpPr/>
          <p:nvPr/>
        </p:nvSpPr>
        <p:spPr>
          <a:xfrm>
            <a:off x="7504290" y="4534251"/>
            <a:ext cx="2138158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2" name="Arrow: Chevron 23">
            <a:extLst>
              <a:ext uri="{FF2B5EF4-FFF2-40B4-BE49-F238E27FC236}">
                <a16:creationId xmlns:a16="http://schemas.microsoft.com/office/drawing/2014/main" id="{6CDEFA1D-48BE-B12E-96DC-6B1206261EA3}"/>
              </a:ext>
            </a:extLst>
          </p:cNvPr>
          <p:cNvSpPr/>
          <p:nvPr/>
        </p:nvSpPr>
        <p:spPr>
          <a:xfrm>
            <a:off x="9661017" y="4534251"/>
            <a:ext cx="2103349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3" name="Arrow: Chevron 23">
            <a:extLst>
              <a:ext uri="{FF2B5EF4-FFF2-40B4-BE49-F238E27FC236}">
                <a16:creationId xmlns:a16="http://schemas.microsoft.com/office/drawing/2014/main" id="{6B0FF6B1-98B0-7A16-7C29-74006D7A66ED}"/>
              </a:ext>
            </a:extLst>
          </p:cNvPr>
          <p:cNvSpPr/>
          <p:nvPr/>
        </p:nvSpPr>
        <p:spPr>
          <a:xfrm>
            <a:off x="7462335" y="3490413"/>
            <a:ext cx="2161260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</a:p>
        </p:txBody>
      </p:sp>
      <p:sp>
        <p:nvSpPr>
          <p:cNvPr id="54" name="Arrow: Chevron 23">
            <a:extLst>
              <a:ext uri="{FF2B5EF4-FFF2-40B4-BE49-F238E27FC236}">
                <a16:creationId xmlns:a16="http://schemas.microsoft.com/office/drawing/2014/main" id="{F80A70D5-EF80-3E57-DABF-F435D3A1CFE8}"/>
              </a:ext>
            </a:extLst>
          </p:cNvPr>
          <p:cNvSpPr/>
          <p:nvPr/>
        </p:nvSpPr>
        <p:spPr>
          <a:xfrm>
            <a:off x="9680156" y="3490413"/>
            <a:ext cx="2103349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5" name="Arrow: Chevron 23">
            <a:extLst>
              <a:ext uri="{FF2B5EF4-FFF2-40B4-BE49-F238E27FC236}">
                <a16:creationId xmlns:a16="http://schemas.microsoft.com/office/drawing/2014/main" id="{B30C0DA7-FE1A-1F7C-9C5C-F52E2A93AFFE}"/>
              </a:ext>
            </a:extLst>
          </p:cNvPr>
          <p:cNvSpPr/>
          <p:nvPr/>
        </p:nvSpPr>
        <p:spPr>
          <a:xfrm>
            <a:off x="7481188" y="3850734"/>
            <a:ext cx="2161260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6" name="Arrow: Chevron 23">
            <a:extLst>
              <a:ext uri="{FF2B5EF4-FFF2-40B4-BE49-F238E27FC236}">
                <a16:creationId xmlns:a16="http://schemas.microsoft.com/office/drawing/2014/main" id="{0453214C-3A7D-B666-1AB5-74E75BD7A72C}"/>
              </a:ext>
            </a:extLst>
          </p:cNvPr>
          <p:cNvSpPr/>
          <p:nvPr/>
        </p:nvSpPr>
        <p:spPr>
          <a:xfrm>
            <a:off x="9692348" y="3840595"/>
            <a:ext cx="2103349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7" name="Arrow: Chevron 23">
            <a:extLst>
              <a:ext uri="{FF2B5EF4-FFF2-40B4-BE49-F238E27FC236}">
                <a16:creationId xmlns:a16="http://schemas.microsoft.com/office/drawing/2014/main" id="{995DA63F-0FF1-001E-B44B-1F36DB17899F}"/>
              </a:ext>
            </a:extLst>
          </p:cNvPr>
          <p:cNvSpPr/>
          <p:nvPr/>
        </p:nvSpPr>
        <p:spPr>
          <a:xfrm>
            <a:off x="7481188" y="4181470"/>
            <a:ext cx="2161260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Structure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8" name="Arrow: Chevron 23">
            <a:extLst>
              <a:ext uri="{FF2B5EF4-FFF2-40B4-BE49-F238E27FC236}">
                <a16:creationId xmlns:a16="http://schemas.microsoft.com/office/drawing/2014/main" id="{46BBA8DC-4AC8-A46D-52D5-9B53E6F36463}"/>
              </a:ext>
            </a:extLst>
          </p:cNvPr>
          <p:cNvSpPr/>
          <p:nvPr/>
        </p:nvSpPr>
        <p:spPr>
          <a:xfrm>
            <a:off x="9706828" y="4194043"/>
            <a:ext cx="2103349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9" name="Arrow: Chevron 23">
            <a:extLst>
              <a:ext uri="{FF2B5EF4-FFF2-40B4-BE49-F238E27FC236}">
                <a16:creationId xmlns:a16="http://schemas.microsoft.com/office/drawing/2014/main" id="{9FAA11C9-4E9E-46B9-0C2C-655E3B822E50}"/>
              </a:ext>
            </a:extLst>
          </p:cNvPr>
          <p:cNvSpPr/>
          <p:nvPr/>
        </p:nvSpPr>
        <p:spPr>
          <a:xfrm>
            <a:off x="8960183" y="1365727"/>
            <a:ext cx="2828457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QA Testing</a:t>
            </a: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16EE417A-E722-16DB-B23D-2066BA1915C1}"/>
              </a:ext>
            </a:extLst>
          </p:cNvPr>
          <p:cNvSpPr/>
          <p:nvPr/>
        </p:nvSpPr>
        <p:spPr>
          <a:xfrm>
            <a:off x="9706828" y="1715460"/>
            <a:ext cx="2081812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</a:t>
            </a: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 Testing;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F9034434-8C44-333F-E7F8-E3EB665FE160}"/>
              </a:ext>
            </a:extLst>
          </p:cNvPr>
          <p:cNvSpPr/>
          <p:nvPr/>
        </p:nvSpPr>
        <p:spPr>
          <a:xfrm>
            <a:off x="9706828" y="2069272"/>
            <a:ext cx="2064594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QATesting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ACF903B5-609A-78E4-FA62-BF4DF9A1F9C8}"/>
              </a:ext>
            </a:extLst>
          </p:cNvPr>
          <p:cNvSpPr/>
          <p:nvPr/>
        </p:nvSpPr>
        <p:spPr>
          <a:xfrm>
            <a:off x="8960183" y="675516"/>
            <a:ext cx="2804182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</a:t>
            </a: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QA Testing;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B06165D0-3E78-1D10-7DE6-55372591B8D1}"/>
              </a:ext>
            </a:extLst>
          </p:cNvPr>
          <p:cNvSpPr/>
          <p:nvPr/>
        </p:nvSpPr>
        <p:spPr>
          <a:xfrm>
            <a:off x="8967240" y="1026970"/>
            <a:ext cx="2804182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QA Testing</a:t>
            </a:r>
          </a:p>
        </p:txBody>
      </p:sp>
    </p:spTree>
    <p:extLst>
      <p:ext uri="{BB962C8B-B14F-4D97-AF65-F5344CB8AC3E}">
        <p14:creationId xmlns:p14="http://schemas.microsoft.com/office/powerpoint/2010/main" val="400335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3275-FF24-A3EE-5003-8AFF671B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BB33C1-F73D-2F7F-DBA1-186208463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12361"/>
              </p:ext>
            </p:extLst>
          </p:nvPr>
        </p:nvGraphicFramePr>
        <p:xfrm>
          <a:off x="1740044" y="87370"/>
          <a:ext cx="10043461" cy="4405602"/>
        </p:xfrm>
        <a:graphic>
          <a:graphicData uri="http://schemas.openxmlformats.org/drawingml/2006/table">
            <a:tbl>
              <a:tblPr firstRow="1" bandRow="1"/>
              <a:tblGrid>
                <a:gridCol w="150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3598014096"/>
                    </a:ext>
                  </a:extLst>
                </a:gridCol>
                <a:gridCol w="211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41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7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85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>
                        <a:solidFill>
                          <a:schemeClr val="bg1"/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>
                          <a:solidFill>
                            <a:schemeClr val="bg2"/>
                          </a:solidFill>
                          <a:latin typeface="Open Sans ExtraBold"/>
                          <a:ea typeface="Open Sans ExtraBold"/>
                          <a:cs typeface="Open Sans ExtraBold"/>
                        </a:rPr>
                        <a:t>Q4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Initiative</a:t>
                      </a:r>
                      <a:endParaRPr lang="en-US" sz="1050" b="1" baseline="30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 ExtraBold" panose="020B0606030504020204" pitchFamily="34" charset="0"/>
                        <a:ea typeface="Open Sans ExtraBold" panose="020B0606030504020204" pitchFamily="34" charset="0"/>
                        <a:cs typeface="Open Sans ExtraBold" panose="020B0606030504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Open Sans ExtraBold" panose="020B0606030504020204" pitchFamily="34" charset="0"/>
                          <a:ea typeface="Open Sans ExtraBold" panose="020B0606030504020204" pitchFamily="34" charset="0"/>
                          <a:cs typeface="Open Sans ExtraBold" panose="020B0606030504020204" pitchFamily="34" charset="0"/>
                        </a:rPr>
                        <a:t>Sprint 64-65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QA Testing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NAOU Scorecard Analytics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001559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Category Profit Analytics V3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5822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Channel Analytics V3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4123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/>
                          <a:ea typeface="Open Sans Light"/>
                          <a:cs typeface="Open Sans Light"/>
                        </a:rPr>
                        <a:t>Consumer V3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51747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NAOU Scorecard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825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PRX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42332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IRED Explorer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285923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Initial Load, Incremental Load,  SIT, &amp; UAT Support  NAOU V2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72591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UAT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880798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Operations Support &amp; KT</a:t>
                      </a:r>
                    </a:p>
                  </a:txBody>
                  <a:tcPr marT="18288" marB="18288" anchor="ctr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3002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7C5186E-8960-CB23-0352-08E8046F7819}"/>
              </a:ext>
            </a:extLst>
          </p:cNvPr>
          <p:cNvSpPr/>
          <p:nvPr/>
        </p:nvSpPr>
        <p:spPr>
          <a:xfrm>
            <a:off x="546823" y="3440253"/>
            <a:ext cx="1157223" cy="10381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Testing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F5507-2EBC-AFC2-D2E4-DA90584573FE}"/>
              </a:ext>
            </a:extLst>
          </p:cNvPr>
          <p:cNvSpPr/>
          <p:nvPr/>
        </p:nvSpPr>
        <p:spPr>
          <a:xfrm>
            <a:off x="558817" y="634866"/>
            <a:ext cx="1162658" cy="3643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sm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</a:t>
            </a:r>
          </a:p>
        </p:txBody>
      </p:sp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58B6B688-DEE9-6CB5-FE2D-8EFA1F7C4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8172" y="5642182"/>
            <a:ext cx="2743200" cy="2560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835DE0-68D5-C6F0-354C-2902792A5EAA}"/>
              </a:ext>
            </a:extLst>
          </p:cNvPr>
          <p:cNvSpPr txBox="1">
            <a:spLocks/>
          </p:cNvSpPr>
          <p:nvPr/>
        </p:nvSpPr>
        <p:spPr>
          <a:xfrm>
            <a:off x="1220241" y="107946"/>
            <a:ext cx="11287652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EFA11-C7E1-F8EA-3A60-B6F3F769DED8}"/>
              </a:ext>
            </a:extLst>
          </p:cNvPr>
          <p:cNvSpPr/>
          <p:nvPr/>
        </p:nvSpPr>
        <p:spPr>
          <a:xfrm>
            <a:off x="558817" y="1010494"/>
            <a:ext cx="1157223" cy="1369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Analytics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26163E-1E91-186B-CA5C-BC6EEADBCF42}"/>
              </a:ext>
            </a:extLst>
          </p:cNvPr>
          <p:cNvSpPr/>
          <p:nvPr/>
        </p:nvSpPr>
        <p:spPr>
          <a:xfrm>
            <a:off x="555967" y="2390801"/>
            <a:ext cx="1157223" cy="10381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cap="small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Visualization</a:t>
            </a:r>
            <a:endParaRPr kumimoji="0" lang="en-US" sz="1100" b="0" i="0" u="none" strike="noStrike" kern="1200" cap="sm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4" name="Arrow: Chevron 23">
            <a:extLst>
              <a:ext uri="{FF2B5EF4-FFF2-40B4-BE49-F238E27FC236}">
                <a16:creationId xmlns:a16="http://schemas.microsoft.com/office/drawing/2014/main" id="{9466C1E8-9720-CDDD-5749-DD5E15ACB241}"/>
              </a:ext>
            </a:extLst>
          </p:cNvPr>
          <p:cNvSpPr/>
          <p:nvPr/>
        </p:nvSpPr>
        <p:spPr>
          <a:xfrm>
            <a:off x="3264521" y="2384631"/>
            <a:ext cx="419223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Dashboard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9" name="Arrow: Chevron 23">
            <a:extLst>
              <a:ext uri="{FF2B5EF4-FFF2-40B4-BE49-F238E27FC236}">
                <a16:creationId xmlns:a16="http://schemas.microsoft.com/office/drawing/2014/main" id="{7E49C224-1278-D65A-9FD4-B2F74B6B39B3}"/>
              </a:ext>
            </a:extLst>
          </p:cNvPr>
          <p:cNvSpPr/>
          <p:nvPr/>
        </p:nvSpPr>
        <p:spPr>
          <a:xfrm>
            <a:off x="5386811" y="3457518"/>
            <a:ext cx="3804323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5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Weeks</a:t>
            </a:r>
          </a:p>
        </p:txBody>
      </p:sp>
      <p:sp>
        <p:nvSpPr>
          <p:cNvPr id="40" name="Arrow: Chevron 23">
            <a:extLst>
              <a:ext uri="{FF2B5EF4-FFF2-40B4-BE49-F238E27FC236}">
                <a16:creationId xmlns:a16="http://schemas.microsoft.com/office/drawing/2014/main" id="{E9071056-A818-E29A-CDB8-F77310E40A83}"/>
              </a:ext>
            </a:extLst>
          </p:cNvPr>
          <p:cNvSpPr/>
          <p:nvPr/>
        </p:nvSpPr>
        <p:spPr>
          <a:xfrm>
            <a:off x="3264521" y="4144703"/>
            <a:ext cx="2058992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NAOU Scorecard V1 3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Weeks</a:t>
            </a:r>
          </a:p>
        </p:txBody>
      </p:sp>
      <p:sp>
        <p:nvSpPr>
          <p:cNvPr id="11" name="Arrow: Chevron 23">
            <a:extLst>
              <a:ext uri="{FF2B5EF4-FFF2-40B4-BE49-F238E27FC236}">
                <a16:creationId xmlns:a16="http://schemas.microsoft.com/office/drawing/2014/main" id="{F36F524A-7EA0-B33A-E560-0FD969E1E3FA}"/>
              </a:ext>
            </a:extLst>
          </p:cNvPr>
          <p:cNvSpPr/>
          <p:nvPr/>
        </p:nvSpPr>
        <p:spPr>
          <a:xfrm>
            <a:off x="3283488" y="2037743"/>
            <a:ext cx="2425532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</a:p>
          <a:p>
            <a:pPr algn="ctr" defTabSz="914400"/>
            <a:endParaRPr lang="en-US" sz="70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4" name="Arrow: Chevron 23">
            <a:extLst>
              <a:ext uri="{FF2B5EF4-FFF2-40B4-BE49-F238E27FC236}">
                <a16:creationId xmlns:a16="http://schemas.microsoft.com/office/drawing/2014/main" id="{779597CA-3E83-C962-0439-2587B3803525}"/>
              </a:ext>
            </a:extLst>
          </p:cNvPr>
          <p:cNvSpPr/>
          <p:nvPr/>
        </p:nvSpPr>
        <p:spPr>
          <a:xfrm>
            <a:off x="3243000" y="1329019"/>
            <a:ext cx="2403835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</a:p>
          <a:p>
            <a:pPr algn="ctr" defTabSz="914400"/>
            <a:endParaRPr lang="en-US" sz="70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6" name="Arrow: Chevron 23">
            <a:extLst>
              <a:ext uri="{FF2B5EF4-FFF2-40B4-BE49-F238E27FC236}">
                <a16:creationId xmlns:a16="http://schemas.microsoft.com/office/drawing/2014/main" id="{CCF4EBBE-A3E1-9D5A-6E36-90387B0661C3}"/>
              </a:ext>
            </a:extLst>
          </p:cNvPr>
          <p:cNvSpPr/>
          <p:nvPr/>
        </p:nvSpPr>
        <p:spPr>
          <a:xfrm>
            <a:off x="3243000" y="1689291"/>
            <a:ext cx="2403835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Physical Model and Update  STM</a:t>
            </a:r>
          </a:p>
          <a:p>
            <a:pPr algn="ctr" defTabSz="914400"/>
            <a:endParaRPr lang="en-US" sz="700">
              <a:solidFill>
                <a:srgbClr val="000000">
                  <a:lumMod val="85000"/>
                  <a:lumOff val="15000"/>
                </a:srgb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0" name="Arrow: Chevron 23">
            <a:extLst>
              <a:ext uri="{FF2B5EF4-FFF2-40B4-BE49-F238E27FC236}">
                <a16:creationId xmlns:a16="http://schemas.microsoft.com/office/drawing/2014/main" id="{8F249B2C-EC37-A00F-B48C-11AC08B0DBF6}"/>
              </a:ext>
            </a:extLst>
          </p:cNvPr>
          <p:cNvSpPr/>
          <p:nvPr/>
        </p:nvSpPr>
        <p:spPr>
          <a:xfrm>
            <a:off x="9275975" y="3816122"/>
            <a:ext cx="2507530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UAT</a:t>
            </a:r>
          </a:p>
        </p:txBody>
      </p:sp>
      <p:sp>
        <p:nvSpPr>
          <p:cNvPr id="22" name="Arrow: Chevron 23">
            <a:extLst>
              <a:ext uri="{FF2B5EF4-FFF2-40B4-BE49-F238E27FC236}">
                <a16:creationId xmlns:a16="http://schemas.microsoft.com/office/drawing/2014/main" id="{903B2116-7B8A-61CE-A958-46EE64BFC175}"/>
              </a:ext>
            </a:extLst>
          </p:cNvPr>
          <p:cNvSpPr/>
          <p:nvPr/>
        </p:nvSpPr>
        <p:spPr>
          <a:xfrm>
            <a:off x="3294058" y="2738260"/>
            <a:ext cx="4192232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Dashboard</a:t>
            </a:r>
          </a:p>
        </p:txBody>
      </p:sp>
      <p:sp>
        <p:nvSpPr>
          <p:cNvPr id="23" name="Arrow: Chevron 23">
            <a:extLst>
              <a:ext uri="{FF2B5EF4-FFF2-40B4-BE49-F238E27FC236}">
                <a16:creationId xmlns:a16="http://schemas.microsoft.com/office/drawing/2014/main" id="{5E238D3A-ED35-EE20-5B6A-46F5532B3186}"/>
              </a:ext>
            </a:extLst>
          </p:cNvPr>
          <p:cNvSpPr/>
          <p:nvPr/>
        </p:nvSpPr>
        <p:spPr>
          <a:xfrm>
            <a:off x="3294058" y="3090326"/>
            <a:ext cx="4192232" cy="29255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Dashboard</a:t>
            </a:r>
          </a:p>
        </p:txBody>
      </p:sp>
      <p:sp>
        <p:nvSpPr>
          <p:cNvPr id="27" name="Arrow: Chevron 23">
            <a:extLst>
              <a:ext uri="{FF2B5EF4-FFF2-40B4-BE49-F238E27FC236}">
                <a16:creationId xmlns:a16="http://schemas.microsoft.com/office/drawing/2014/main" id="{C7327EA2-6A63-F909-5FE3-9BF4A9E6D43F}"/>
              </a:ext>
            </a:extLst>
          </p:cNvPr>
          <p:cNvSpPr/>
          <p:nvPr/>
        </p:nvSpPr>
        <p:spPr>
          <a:xfrm>
            <a:off x="3243000" y="1002607"/>
            <a:ext cx="2103349" cy="292552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rgbClr val="000000">
                    <a:lumMod val="85000"/>
                    <a:lumOff val="15000"/>
                  </a:srgb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 Gold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8" name="Arrow: Chevron 23">
            <a:extLst>
              <a:ext uri="{FF2B5EF4-FFF2-40B4-BE49-F238E27FC236}">
                <a16:creationId xmlns:a16="http://schemas.microsoft.com/office/drawing/2014/main" id="{3BDBA6BB-26B5-DA5F-0F55-1066F3AC7D43}"/>
              </a:ext>
            </a:extLst>
          </p:cNvPr>
          <p:cNvSpPr/>
          <p:nvPr/>
        </p:nvSpPr>
        <p:spPr>
          <a:xfrm>
            <a:off x="3243001" y="648979"/>
            <a:ext cx="4243289" cy="292551"/>
          </a:xfrm>
          <a:prstGeom prst="chevron">
            <a:avLst/>
          </a:prstGeom>
          <a:solidFill>
            <a:srgbClr val="D5DC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Ingestion QA Testing</a:t>
            </a:r>
          </a:p>
        </p:txBody>
      </p:sp>
    </p:spTree>
    <p:extLst>
      <p:ext uri="{BB962C8B-B14F-4D97-AF65-F5344CB8AC3E}">
        <p14:creationId xmlns:p14="http://schemas.microsoft.com/office/powerpoint/2010/main" val="287281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9BD5-D7E2-28AB-1094-1E025181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4D5D-49D3-9319-56FD-E23798D78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CCC-UnityHeadline"/>
              </a:rPr>
              <a:t>Background and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CCC-UnityHeadline"/>
              </a:rPr>
              <a:t>Current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CCC-UnityHeadline"/>
              </a:rPr>
              <a:t>Future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CCC-UnityHeadline"/>
              </a:rPr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CCC-UnityHeadline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88831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C743-D519-427D-B43D-977EFFE8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10972800" cy="731520"/>
          </a:xfrm>
        </p:spPr>
        <p:txBody>
          <a:bodyPr/>
          <a:lstStyle/>
          <a:p>
            <a:r>
              <a:rPr lang="en-US" sz="3200" b="0" err="1"/>
              <a:t>DnA</a:t>
            </a:r>
            <a:r>
              <a:rPr lang="en-US" sz="3200" b="0"/>
              <a:t> IQ Data Architecture – Background &amp; Vision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A2A5EFB-4721-4ACF-833E-0732A4B8020F}"/>
              </a:ext>
            </a:extLst>
          </p:cNvPr>
          <p:cNvSpPr/>
          <p:nvPr/>
        </p:nvSpPr>
        <p:spPr>
          <a:xfrm>
            <a:off x="457198" y="1366839"/>
            <a:ext cx="5486400" cy="3022861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Increased delivery velocity</a:t>
            </a:r>
          </a:p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Solidified conceptual data model to support multiple reporting needs</a:t>
            </a:r>
          </a:p>
          <a:p>
            <a:pPr marL="742959" lvl="1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Avoid point to point solutions</a:t>
            </a:r>
          </a:p>
          <a:p>
            <a:pPr marL="742959" lvl="1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Reduce number of Power BI Data Models</a:t>
            </a:r>
          </a:p>
          <a:p>
            <a:pPr marL="285759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More predictable delivery milestones</a:t>
            </a:r>
          </a:p>
          <a:p>
            <a:pPr marL="285759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Delivery roadmap</a:t>
            </a:r>
          </a:p>
          <a:p>
            <a:pPr marL="285759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Enablement of </a:t>
            </a:r>
            <a:r>
              <a:rPr lang="en-US" sz="1600" err="1">
                <a:solidFill>
                  <a:prstClr val="black"/>
                </a:solidFill>
                <a:latin typeface="Calibri"/>
              </a:rPr>
              <a:t>DnA</a:t>
            </a:r>
            <a:r>
              <a:rPr lang="en-US" sz="1600">
                <a:solidFill>
                  <a:prstClr val="black"/>
                </a:solidFill>
                <a:latin typeface="Calibri"/>
              </a:rPr>
              <a:t> IQ team to develop in </a:t>
            </a:r>
            <a:r>
              <a:rPr lang="en-US" sz="1600" err="1">
                <a:solidFill>
                  <a:prstClr val="black"/>
                </a:solidFill>
                <a:latin typeface="Calibri"/>
              </a:rPr>
              <a:t>DnA</a:t>
            </a:r>
            <a:r>
              <a:rPr lang="en-US" sz="1600">
                <a:solidFill>
                  <a:prstClr val="black"/>
                </a:solidFill>
                <a:latin typeface="Calibri"/>
              </a:rPr>
              <a:t> IQ workspace</a:t>
            </a:r>
          </a:p>
          <a:p>
            <a:pPr marL="285759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Requirement validation by Business</a:t>
            </a:r>
          </a:p>
          <a:p>
            <a:pPr marL="285759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>
              <a:solidFill>
                <a:prstClr val="black"/>
              </a:solidFill>
              <a:latin typeface="Calibri"/>
            </a:endParaRPr>
          </a:p>
          <a:p>
            <a:pPr marL="742959" lvl="1" indent="-285759" defTabSz="45721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A5E8EA-33CA-4EFD-919C-172161B46EF5}"/>
              </a:ext>
            </a:extLst>
          </p:cNvPr>
          <p:cNvSpPr/>
          <p:nvPr/>
        </p:nvSpPr>
        <p:spPr>
          <a:xfrm>
            <a:off x="6254672" y="1343771"/>
            <a:ext cx="5486400" cy="1177239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“Implement delivery model using a solidified data model and consistent deliverables to deliver phase 1 and future phases for NAOU Scorecard (RMS, Invoice,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iRED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 and PRX following a detailed delivery roadmap.”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BE8BFD8-5AAE-494C-BD0A-076B5CC5EA96}"/>
              </a:ext>
            </a:extLst>
          </p:cNvPr>
          <p:cNvSpPr/>
          <p:nvPr/>
        </p:nvSpPr>
        <p:spPr>
          <a:xfrm>
            <a:off x="6254672" y="2928920"/>
            <a:ext cx="5486400" cy="147523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conceptual data model for phase 1 of PRX and NAOU Scorecard</a:t>
            </a:r>
          </a:p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 phase 1 DMH and STM for the PRX and NAOU Scorecard</a:t>
            </a:r>
          </a:p>
          <a:p>
            <a:pPr marL="285759" marR="0" lvl="0" indent="-285759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/>
              </a:rPr>
              <a:t>Create roadmap for complete delivery of PRX and NAOU Scorecard for 2024</a:t>
            </a:r>
          </a:p>
          <a:p>
            <a:pPr marL="285759" indent="-285759" defTabSz="457214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Calibri"/>
              </a:rPr>
              <a:t>Complete business review of conceptual data model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2D2ACE-A5F1-44A2-BA8D-4BE61E623D1F}"/>
              </a:ext>
            </a:extLst>
          </p:cNvPr>
          <p:cNvSpPr/>
          <p:nvPr/>
        </p:nvSpPr>
        <p:spPr>
          <a:xfrm>
            <a:off x="457198" y="4944700"/>
            <a:ext cx="11283874" cy="127482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BA9B3F-7F86-4CA3-8A64-B2562DEA5178}"/>
              </a:ext>
            </a:extLst>
          </p:cNvPr>
          <p:cNvGrpSpPr/>
          <p:nvPr/>
        </p:nvGrpSpPr>
        <p:grpSpPr>
          <a:xfrm>
            <a:off x="3540697" y="5064678"/>
            <a:ext cx="2607369" cy="956469"/>
            <a:chOff x="3443791" y="4987670"/>
            <a:chExt cx="2607369" cy="95646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E71B082-9949-473E-83DD-25573936D522}"/>
                </a:ext>
              </a:extLst>
            </p:cNvPr>
            <p:cNvSpPr txBox="1"/>
            <p:nvPr/>
          </p:nvSpPr>
          <p:spPr>
            <a:xfrm>
              <a:off x="3443791" y="5636362"/>
              <a:ext cx="2607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Centralized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DnA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IQ data model</a:t>
              </a:r>
            </a:p>
          </p:txBody>
        </p:sp>
        <p:pic>
          <p:nvPicPr>
            <p:cNvPr id="76" name="Graphic 75" descr="Database with solid fill">
              <a:extLst>
                <a:ext uri="{FF2B5EF4-FFF2-40B4-BE49-F238E27FC236}">
                  <a16:creationId xmlns:a16="http://schemas.microsoft.com/office/drawing/2014/main" id="{BB0079D5-9A53-4A9D-9713-2CF48FA5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0192" y="4987670"/>
              <a:ext cx="685800" cy="685800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D319C9C-2C16-4732-91AF-91B1E09C5977}"/>
              </a:ext>
            </a:extLst>
          </p:cNvPr>
          <p:cNvSpPr txBox="1"/>
          <p:nvPr/>
        </p:nvSpPr>
        <p:spPr>
          <a:xfrm>
            <a:off x="6560601" y="5614671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B24E5F-6C07-4885-8506-156B106F60C3}"/>
              </a:ext>
            </a:extLst>
          </p:cNvPr>
          <p:cNvSpPr/>
          <p:nvPr/>
        </p:nvSpPr>
        <p:spPr>
          <a:xfrm>
            <a:off x="457198" y="990161"/>
            <a:ext cx="5486400" cy="381126"/>
          </a:xfrm>
          <a:prstGeom prst="rect">
            <a:avLst/>
          </a:prstGeom>
          <a:solidFill>
            <a:srgbClr val="F40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Opportunity for Improvement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1496469-3C0B-43FA-8D4A-3711A4696909}"/>
              </a:ext>
            </a:extLst>
          </p:cNvPr>
          <p:cNvSpPr/>
          <p:nvPr/>
        </p:nvSpPr>
        <p:spPr>
          <a:xfrm>
            <a:off x="6254672" y="993476"/>
            <a:ext cx="5486400" cy="359163"/>
          </a:xfrm>
          <a:prstGeom prst="rect">
            <a:avLst/>
          </a:prstGeom>
          <a:solidFill>
            <a:srgbClr val="F40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63F6C4-B671-4DAF-8D86-B203FB72691C}"/>
              </a:ext>
            </a:extLst>
          </p:cNvPr>
          <p:cNvSpPr/>
          <p:nvPr/>
        </p:nvSpPr>
        <p:spPr>
          <a:xfrm>
            <a:off x="6254672" y="2581555"/>
            <a:ext cx="5486400" cy="346155"/>
          </a:xfrm>
          <a:prstGeom prst="rect">
            <a:avLst/>
          </a:prstGeom>
          <a:solidFill>
            <a:srgbClr val="F40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6B84F1-B044-42C7-8594-914EDE8E87B0}"/>
              </a:ext>
            </a:extLst>
          </p:cNvPr>
          <p:cNvSpPr/>
          <p:nvPr/>
        </p:nvSpPr>
        <p:spPr>
          <a:xfrm>
            <a:off x="457198" y="4585538"/>
            <a:ext cx="11283874" cy="359163"/>
          </a:xfrm>
          <a:prstGeom prst="rect">
            <a:avLst/>
          </a:prstGeom>
          <a:solidFill>
            <a:srgbClr val="F40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A44EBF-7256-B46D-556B-C529226336C0}"/>
              </a:ext>
            </a:extLst>
          </p:cNvPr>
          <p:cNvGrpSpPr/>
          <p:nvPr/>
        </p:nvGrpSpPr>
        <p:grpSpPr>
          <a:xfrm>
            <a:off x="609833" y="5076998"/>
            <a:ext cx="2753053" cy="934943"/>
            <a:chOff x="609833" y="5012346"/>
            <a:chExt cx="2753053" cy="9349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3764E4-B1A3-4BE6-91CC-1B82983A6617}"/>
                </a:ext>
              </a:extLst>
            </p:cNvPr>
            <p:cNvSpPr txBox="1"/>
            <p:nvPr/>
          </p:nvSpPr>
          <p:spPr>
            <a:xfrm>
              <a:off x="609833" y="5639512"/>
              <a:ext cx="2753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Conceptual Data Model, DMH, STM</a:t>
              </a:r>
            </a:p>
          </p:txBody>
        </p:sp>
        <p:pic>
          <p:nvPicPr>
            <p:cNvPr id="9" name="Graphic 8" descr="Paper with solid fill">
              <a:extLst>
                <a:ext uri="{FF2B5EF4-FFF2-40B4-BE49-F238E27FC236}">
                  <a16:creationId xmlns:a16="http://schemas.microsoft.com/office/drawing/2014/main" id="{4F0693A6-6718-0F92-83DC-474D97086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5080" y="5012346"/>
              <a:ext cx="661168" cy="6611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AC761F-118E-1A4E-42A3-58D782CC4780}"/>
              </a:ext>
            </a:extLst>
          </p:cNvPr>
          <p:cNvGrpSpPr/>
          <p:nvPr/>
        </p:nvGrpSpPr>
        <p:grpSpPr>
          <a:xfrm>
            <a:off x="6325877" y="4981169"/>
            <a:ext cx="2753053" cy="1085264"/>
            <a:chOff x="6244819" y="4916517"/>
            <a:chExt cx="2753053" cy="1085264"/>
          </a:xfrm>
        </p:grpSpPr>
        <p:pic>
          <p:nvPicPr>
            <p:cNvPr id="11" name="Graphic 10" descr="Map with pin with solid fill">
              <a:extLst>
                <a:ext uri="{FF2B5EF4-FFF2-40B4-BE49-F238E27FC236}">
                  <a16:creationId xmlns:a16="http://schemas.microsoft.com/office/drawing/2014/main" id="{836BDA54-C8E6-4C53-9C19-AAC0D238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9185" y="4916517"/>
              <a:ext cx="837392" cy="8373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67A68-F96A-B6DD-8B87-D203EF1FE774}"/>
                </a:ext>
              </a:extLst>
            </p:cNvPr>
            <p:cNvSpPr txBox="1"/>
            <p:nvPr/>
          </p:nvSpPr>
          <p:spPr>
            <a:xfrm>
              <a:off x="6244819" y="5694004"/>
              <a:ext cx="2753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Roadmap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DCB4D-72C1-A7F5-06A9-AFF684A29173}"/>
              </a:ext>
            </a:extLst>
          </p:cNvPr>
          <p:cNvGrpSpPr/>
          <p:nvPr/>
        </p:nvGrpSpPr>
        <p:grpSpPr>
          <a:xfrm>
            <a:off x="9256740" y="5035166"/>
            <a:ext cx="2194560" cy="950327"/>
            <a:chOff x="9256740" y="4970514"/>
            <a:chExt cx="2194560" cy="95032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1D8CBC-EDB4-4EEB-A593-7BA7A888EFF5}"/>
                </a:ext>
              </a:extLst>
            </p:cNvPr>
            <p:cNvSpPr txBox="1"/>
            <p:nvPr/>
          </p:nvSpPr>
          <p:spPr>
            <a:xfrm>
              <a:off x="9256740" y="5613064"/>
              <a:ext cx="2194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Data Engineering Handoff</a:t>
              </a:r>
            </a:p>
          </p:txBody>
        </p:sp>
        <p:pic>
          <p:nvPicPr>
            <p:cNvPr id="16" name="Graphic 15" descr="Construction worker female with solid fill">
              <a:extLst>
                <a:ext uri="{FF2B5EF4-FFF2-40B4-BE49-F238E27FC236}">
                  <a16:creationId xmlns:a16="http://schemas.microsoft.com/office/drawing/2014/main" id="{3D2DEAF7-EC3C-8FCF-56F2-4638C1B4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35324" y="4970514"/>
              <a:ext cx="665593" cy="66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81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FF7F39-AAFA-4C55-BB9C-DFA8232D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26" y="250106"/>
            <a:ext cx="11747724" cy="52519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Modern Data and Analytics Reference Architecture</a:t>
            </a:r>
          </a:p>
        </p:txBody>
      </p:sp>
      <p:sp>
        <p:nvSpPr>
          <p:cNvPr id="32" name="Rounded Rectangle 62">
            <a:extLst>
              <a:ext uri="{FF2B5EF4-FFF2-40B4-BE49-F238E27FC236}">
                <a16:creationId xmlns:a16="http://schemas.microsoft.com/office/drawing/2014/main" id="{028105D5-2BBA-4586-9DB6-3098BEC1AF31}"/>
              </a:ext>
            </a:extLst>
          </p:cNvPr>
          <p:cNvSpPr/>
          <p:nvPr/>
        </p:nvSpPr>
        <p:spPr>
          <a:xfrm>
            <a:off x="3895553" y="1184018"/>
            <a:ext cx="4040614" cy="3286053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Repositories</a:t>
            </a:r>
          </a:p>
        </p:txBody>
      </p:sp>
      <p:sp>
        <p:nvSpPr>
          <p:cNvPr id="33" name="Rounded Rectangle 63">
            <a:extLst>
              <a:ext uri="{FF2B5EF4-FFF2-40B4-BE49-F238E27FC236}">
                <a16:creationId xmlns:a16="http://schemas.microsoft.com/office/drawing/2014/main" id="{F198B73F-B848-465E-A64E-E166CFC21151}"/>
              </a:ext>
            </a:extLst>
          </p:cNvPr>
          <p:cNvSpPr/>
          <p:nvPr/>
        </p:nvSpPr>
        <p:spPr>
          <a:xfrm>
            <a:off x="932861" y="4929621"/>
            <a:ext cx="10357593" cy="345427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Governance and Architecture</a:t>
            </a:r>
          </a:p>
        </p:txBody>
      </p:sp>
      <p:sp>
        <p:nvSpPr>
          <p:cNvPr id="34" name="Rounded Rectangle 64">
            <a:extLst>
              <a:ext uri="{FF2B5EF4-FFF2-40B4-BE49-F238E27FC236}">
                <a16:creationId xmlns:a16="http://schemas.microsoft.com/office/drawing/2014/main" id="{8638C158-9CBB-4E60-91D4-87F22E4B9E73}"/>
              </a:ext>
            </a:extLst>
          </p:cNvPr>
          <p:cNvSpPr/>
          <p:nvPr/>
        </p:nvSpPr>
        <p:spPr>
          <a:xfrm>
            <a:off x="932861" y="4526186"/>
            <a:ext cx="10357593" cy="345427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Operational</a:t>
            </a:r>
          </a:p>
        </p:txBody>
      </p:sp>
      <p:sp>
        <p:nvSpPr>
          <p:cNvPr id="35" name="Rounded Rectangle 65">
            <a:extLst>
              <a:ext uri="{FF2B5EF4-FFF2-40B4-BE49-F238E27FC236}">
                <a16:creationId xmlns:a16="http://schemas.microsoft.com/office/drawing/2014/main" id="{A544B400-2766-459E-83B0-53B3374034A9}"/>
              </a:ext>
            </a:extLst>
          </p:cNvPr>
          <p:cNvSpPr/>
          <p:nvPr/>
        </p:nvSpPr>
        <p:spPr>
          <a:xfrm>
            <a:off x="6538227" y="1709001"/>
            <a:ext cx="1182061" cy="1719045"/>
          </a:xfrm>
          <a:prstGeom prst="roundRect">
            <a:avLst>
              <a:gd name="adj" fmla="val 533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Applications and Analytics</a:t>
            </a:r>
          </a:p>
        </p:txBody>
      </p:sp>
      <p:sp>
        <p:nvSpPr>
          <p:cNvPr id="36" name="Rounded Rectangle 66">
            <a:extLst>
              <a:ext uri="{FF2B5EF4-FFF2-40B4-BE49-F238E27FC236}">
                <a16:creationId xmlns:a16="http://schemas.microsoft.com/office/drawing/2014/main" id="{4A76F3B2-EA6E-4A70-A050-1A73CCCEC77B}"/>
              </a:ext>
            </a:extLst>
          </p:cNvPr>
          <p:cNvSpPr/>
          <p:nvPr/>
        </p:nvSpPr>
        <p:spPr>
          <a:xfrm>
            <a:off x="932861" y="1166371"/>
            <a:ext cx="1460603" cy="3314853"/>
          </a:xfrm>
          <a:prstGeom prst="roundRect">
            <a:avLst>
              <a:gd name="adj" fmla="val 5368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Sources </a:t>
            </a:r>
          </a:p>
        </p:txBody>
      </p:sp>
      <p:sp>
        <p:nvSpPr>
          <p:cNvPr id="37" name="Rounded Rectangle 67">
            <a:extLst>
              <a:ext uri="{FF2B5EF4-FFF2-40B4-BE49-F238E27FC236}">
                <a16:creationId xmlns:a16="http://schemas.microsoft.com/office/drawing/2014/main" id="{03AAE5A2-E5B1-4F30-9E96-9D4D7A3E7143}"/>
              </a:ext>
            </a:extLst>
          </p:cNvPr>
          <p:cNvSpPr/>
          <p:nvPr/>
        </p:nvSpPr>
        <p:spPr>
          <a:xfrm>
            <a:off x="8043265" y="1173408"/>
            <a:ext cx="1582320" cy="3286054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Provisioning</a:t>
            </a:r>
          </a:p>
        </p:txBody>
      </p:sp>
      <p:sp>
        <p:nvSpPr>
          <p:cNvPr id="38" name="Rounded Rectangle 68">
            <a:extLst>
              <a:ext uri="{FF2B5EF4-FFF2-40B4-BE49-F238E27FC236}">
                <a16:creationId xmlns:a16="http://schemas.microsoft.com/office/drawing/2014/main" id="{B9CEC734-C112-407C-B437-A1326BC054A1}"/>
              </a:ext>
            </a:extLst>
          </p:cNvPr>
          <p:cNvSpPr/>
          <p:nvPr/>
        </p:nvSpPr>
        <p:spPr>
          <a:xfrm>
            <a:off x="2488165" y="1172714"/>
            <a:ext cx="1320305" cy="3308509"/>
          </a:xfrm>
          <a:prstGeom prst="roundRect">
            <a:avLst>
              <a:gd name="adj" fmla="val 7997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Ingestion and Integration</a:t>
            </a:r>
          </a:p>
        </p:txBody>
      </p:sp>
      <p:sp>
        <p:nvSpPr>
          <p:cNvPr id="39" name="Rounded Rectangle 115">
            <a:extLst>
              <a:ext uri="{FF2B5EF4-FFF2-40B4-BE49-F238E27FC236}">
                <a16:creationId xmlns:a16="http://schemas.microsoft.com/office/drawing/2014/main" id="{AD31CB54-989E-48B2-B624-28600870F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13" y="1618238"/>
            <a:ext cx="1280584" cy="1114894"/>
          </a:xfrm>
          <a:prstGeom prst="roundRect">
            <a:avLst>
              <a:gd name="adj" fmla="val 88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External Data</a:t>
            </a:r>
          </a:p>
        </p:txBody>
      </p:sp>
      <p:grpSp>
        <p:nvGrpSpPr>
          <p:cNvPr id="40" name="Group 147">
            <a:extLst>
              <a:ext uri="{FF2B5EF4-FFF2-40B4-BE49-F238E27FC236}">
                <a16:creationId xmlns:a16="http://schemas.microsoft.com/office/drawing/2014/main" id="{CEA5B6C0-B2F7-45AD-B6FA-3EA9BAB463CB}"/>
              </a:ext>
            </a:extLst>
          </p:cNvPr>
          <p:cNvGrpSpPr>
            <a:grpSpLocks/>
          </p:cNvGrpSpPr>
          <p:nvPr/>
        </p:nvGrpSpPr>
        <p:grpSpPr bwMode="auto">
          <a:xfrm>
            <a:off x="1079377" y="1910937"/>
            <a:ext cx="1134533" cy="304800"/>
            <a:chOff x="164" y="1971"/>
            <a:chExt cx="536" cy="240"/>
          </a:xfrm>
        </p:grpSpPr>
        <p:sp>
          <p:nvSpPr>
            <p:cNvPr id="41" name="Rounded Rectangle 143">
              <a:extLst>
                <a:ext uri="{FF2B5EF4-FFF2-40B4-BE49-F238E27FC236}">
                  <a16:creationId xmlns:a16="http://schemas.microsoft.com/office/drawing/2014/main" id="{D5139F26-2E9A-45CE-8A69-3D9C601D9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" y="1971"/>
              <a:ext cx="535" cy="2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rgbClr val="969696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600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06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MS PGothic" panose="020B0600070205080204" pitchFamily="34" charset="-128"/>
                  <a:cs typeface="+mn-cs"/>
                </a:rPr>
                <a:t>      Social Data </a:t>
              </a:r>
            </a:p>
          </p:txBody>
        </p:sp>
        <p:pic>
          <p:nvPicPr>
            <p:cNvPr id="42" name="Picture 110" descr="16d.png">
              <a:extLst>
                <a:ext uri="{FF2B5EF4-FFF2-40B4-BE49-F238E27FC236}">
                  <a16:creationId xmlns:a16="http://schemas.microsoft.com/office/drawing/2014/main" id="{FFA81B73-5D3A-4AA0-A614-AFAE8017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" y="2019"/>
              <a:ext cx="13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167">
            <a:extLst>
              <a:ext uri="{FF2B5EF4-FFF2-40B4-BE49-F238E27FC236}">
                <a16:creationId xmlns:a16="http://schemas.microsoft.com/office/drawing/2014/main" id="{C69BF1A3-5F25-4883-9DD3-87AB646713B0}"/>
              </a:ext>
            </a:extLst>
          </p:cNvPr>
          <p:cNvGrpSpPr>
            <a:grpSpLocks/>
          </p:cNvGrpSpPr>
          <p:nvPr/>
        </p:nvGrpSpPr>
        <p:grpSpPr bwMode="auto">
          <a:xfrm>
            <a:off x="1081493" y="2276809"/>
            <a:ext cx="1132417" cy="304800"/>
            <a:chOff x="193" y="1975"/>
            <a:chExt cx="535" cy="192"/>
          </a:xfrm>
        </p:grpSpPr>
        <p:sp>
          <p:nvSpPr>
            <p:cNvPr id="44" name="Rounded Rectangle 143">
              <a:extLst>
                <a:ext uri="{FF2B5EF4-FFF2-40B4-BE49-F238E27FC236}">
                  <a16:creationId xmlns:a16="http://schemas.microsoft.com/office/drawing/2014/main" id="{066FBA19-6526-4330-B37F-989BFC20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1975"/>
              <a:ext cx="535" cy="19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rgbClr val="969696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600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06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MS PGothic" panose="020B0600070205080204" pitchFamily="34" charset="-128"/>
                  <a:cs typeface="+mn-cs"/>
                </a:rPr>
                <a:t>Purchased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600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1067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MS PGothic" panose="020B0600070205080204" pitchFamily="34" charset="-128"/>
                  <a:cs typeface="+mn-cs"/>
                </a:rPr>
                <a:t> Data </a:t>
              </a:r>
            </a:p>
          </p:txBody>
        </p:sp>
        <p:pic>
          <p:nvPicPr>
            <p:cNvPr id="45" name="Picture 111" descr="16e.png">
              <a:extLst>
                <a:ext uri="{FF2B5EF4-FFF2-40B4-BE49-F238E27FC236}">
                  <a16:creationId xmlns:a16="http://schemas.microsoft.com/office/drawing/2014/main" id="{FF14D154-99EE-4C35-A1F6-0452BE043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" y="1989"/>
              <a:ext cx="13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Rounded Rectangle 115">
            <a:extLst>
              <a:ext uri="{FF2B5EF4-FFF2-40B4-BE49-F238E27FC236}">
                <a16:creationId xmlns:a16="http://schemas.microsoft.com/office/drawing/2014/main" id="{705837AD-20F1-47D2-9CE4-7F83D52DB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13" y="2772291"/>
            <a:ext cx="1280584" cy="1664391"/>
          </a:xfrm>
          <a:prstGeom prst="roundRect">
            <a:avLst>
              <a:gd name="adj" fmla="val 79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Internal Data</a:t>
            </a:r>
          </a:p>
        </p:txBody>
      </p:sp>
      <p:sp>
        <p:nvSpPr>
          <p:cNvPr id="47" name="Rounded Rectangle 143">
            <a:extLst>
              <a:ext uri="{FF2B5EF4-FFF2-40B4-BE49-F238E27FC236}">
                <a16:creationId xmlns:a16="http://schemas.microsoft.com/office/drawing/2014/main" id="{E8065BA5-7442-4559-8E87-96D1DFD5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128" y="2980111"/>
            <a:ext cx="1132416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rgbClr val="969696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Structured Transactional</a:t>
            </a:r>
          </a:p>
        </p:txBody>
      </p:sp>
      <p:sp>
        <p:nvSpPr>
          <p:cNvPr id="48" name="Rounded Rectangle 143">
            <a:extLst>
              <a:ext uri="{FF2B5EF4-FFF2-40B4-BE49-F238E27FC236}">
                <a16:creationId xmlns:a16="http://schemas.microsoft.com/office/drawing/2014/main" id="{7F822A7C-BEC4-4F2D-BDBA-2DFB536E1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797" y="3326364"/>
            <a:ext cx="1132417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rgbClr val="969696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   Machine Data</a:t>
            </a:r>
          </a:p>
        </p:txBody>
      </p:sp>
      <p:sp>
        <p:nvSpPr>
          <p:cNvPr id="49" name="Rounded Rectangle 143">
            <a:extLst>
              <a:ext uri="{FF2B5EF4-FFF2-40B4-BE49-F238E27FC236}">
                <a16:creationId xmlns:a16="http://schemas.microsoft.com/office/drawing/2014/main" id="{44D6B9E3-AC41-45BC-980A-FE78B786D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797" y="3695397"/>
            <a:ext cx="1132416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rgbClr val="969696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Unstructured Content</a:t>
            </a:r>
          </a:p>
        </p:txBody>
      </p:sp>
      <p:sp>
        <p:nvSpPr>
          <p:cNvPr id="50" name="AutoShape 7">
            <a:extLst>
              <a:ext uri="{FF2B5EF4-FFF2-40B4-BE49-F238E27FC236}">
                <a16:creationId xmlns:a16="http://schemas.microsoft.com/office/drawing/2014/main" id="{0ED570FE-2D43-4104-BFF2-E3857C2CD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320" y="2657116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Real Time</a:t>
            </a:r>
          </a:p>
        </p:txBody>
      </p:sp>
      <p:sp>
        <p:nvSpPr>
          <p:cNvPr id="51" name="AutoShape 7">
            <a:extLst>
              <a:ext uri="{FF2B5EF4-FFF2-40B4-BE49-F238E27FC236}">
                <a16:creationId xmlns:a16="http://schemas.microsoft.com/office/drawing/2014/main" id="{9988F6E2-34DE-4C07-83D8-A3A26EBD7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60" y="2298207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Batch </a:t>
            </a:r>
          </a:p>
        </p:txBody>
      </p:sp>
      <p:sp>
        <p:nvSpPr>
          <p:cNvPr id="52" name="Rounded Rectangle 83">
            <a:extLst>
              <a:ext uri="{FF2B5EF4-FFF2-40B4-BE49-F238E27FC236}">
                <a16:creationId xmlns:a16="http://schemas.microsoft.com/office/drawing/2014/main" id="{AC9D4F8C-9AC4-4569-B2EF-2A6583E41261}"/>
              </a:ext>
            </a:extLst>
          </p:cNvPr>
          <p:cNvSpPr/>
          <p:nvPr/>
        </p:nvSpPr>
        <p:spPr>
          <a:xfrm>
            <a:off x="8369248" y="2089715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Descriptive Analytics</a:t>
            </a:r>
          </a:p>
        </p:txBody>
      </p:sp>
      <p:sp>
        <p:nvSpPr>
          <p:cNvPr id="53" name="Rounded Rectangle 84">
            <a:extLst>
              <a:ext uri="{FF2B5EF4-FFF2-40B4-BE49-F238E27FC236}">
                <a16:creationId xmlns:a16="http://schemas.microsoft.com/office/drawing/2014/main" id="{50EE3583-4285-4300-A660-90452450EB81}"/>
              </a:ext>
            </a:extLst>
          </p:cNvPr>
          <p:cNvSpPr/>
          <p:nvPr/>
        </p:nvSpPr>
        <p:spPr>
          <a:xfrm>
            <a:off x="8369248" y="3200810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AI / ML</a:t>
            </a:r>
          </a:p>
        </p:txBody>
      </p:sp>
      <p:sp>
        <p:nvSpPr>
          <p:cNvPr id="54" name="Rounded Rectangle 85">
            <a:extLst>
              <a:ext uri="{FF2B5EF4-FFF2-40B4-BE49-F238E27FC236}">
                <a16:creationId xmlns:a16="http://schemas.microsoft.com/office/drawing/2014/main" id="{0D8D35FF-86AA-4886-8792-775E2A694722}"/>
              </a:ext>
            </a:extLst>
          </p:cNvPr>
          <p:cNvSpPr/>
          <p:nvPr/>
        </p:nvSpPr>
        <p:spPr>
          <a:xfrm>
            <a:off x="8369248" y="3571175"/>
            <a:ext cx="933451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Discovery</a:t>
            </a:r>
          </a:p>
        </p:txBody>
      </p:sp>
      <p:sp>
        <p:nvSpPr>
          <p:cNvPr id="55" name="Rounded Rectangle 86">
            <a:extLst>
              <a:ext uri="{FF2B5EF4-FFF2-40B4-BE49-F238E27FC236}">
                <a16:creationId xmlns:a16="http://schemas.microsoft.com/office/drawing/2014/main" id="{9C103F97-2CDB-47AC-AD2F-AE1F57502B60}"/>
              </a:ext>
            </a:extLst>
          </p:cNvPr>
          <p:cNvSpPr/>
          <p:nvPr/>
        </p:nvSpPr>
        <p:spPr>
          <a:xfrm>
            <a:off x="8369248" y="1719350"/>
            <a:ext cx="933451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Visualization</a:t>
            </a:r>
          </a:p>
        </p:txBody>
      </p:sp>
      <p:sp>
        <p:nvSpPr>
          <p:cNvPr id="56" name="Rounded Rectangle 87">
            <a:extLst>
              <a:ext uri="{FF2B5EF4-FFF2-40B4-BE49-F238E27FC236}">
                <a16:creationId xmlns:a16="http://schemas.microsoft.com/office/drawing/2014/main" id="{21B8DD2B-A876-4235-BAF7-7B187F1B2C7A}"/>
              </a:ext>
            </a:extLst>
          </p:cNvPr>
          <p:cNvSpPr/>
          <p:nvPr/>
        </p:nvSpPr>
        <p:spPr>
          <a:xfrm>
            <a:off x="8369248" y="3941539"/>
            <a:ext cx="933451" cy="274639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Self Service</a:t>
            </a:r>
          </a:p>
        </p:txBody>
      </p:sp>
      <p:sp>
        <p:nvSpPr>
          <p:cNvPr id="57" name="AutoShape 7">
            <a:extLst>
              <a:ext uri="{FF2B5EF4-FFF2-40B4-BE49-F238E27FC236}">
                <a16:creationId xmlns:a16="http://schemas.microsoft.com/office/drawing/2014/main" id="{AA59F77E-91E5-45B8-9A8B-593082B5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384" y="4553972"/>
            <a:ext cx="1075267" cy="273051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Audit, Balance &amp; Control</a:t>
            </a:r>
          </a:p>
        </p:txBody>
      </p:sp>
      <p:sp>
        <p:nvSpPr>
          <p:cNvPr id="58" name="AutoShape 7">
            <a:extLst>
              <a:ext uri="{FF2B5EF4-FFF2-40B4-BE49-F238E27FC236}">
                <a16:creationId xmlns:a16="http://schemas.microsoft.com/office/drawing/2014/main" id="{A4C522A7-9A70-4E81-9ADF-5737858FB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844" y="4558465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Monitoring and Alerts</a:t>
            </a:r>
          </a:p>
        </p:txBody>
      </p:sp>
      <p:sp>
        <p:nvSpPr>
          <p:cNvPr id="59" name="AutoShape 7">
            <a:extLst>
              <a:ext uri="{FF2B5EF4-FFF2-40B4-BE49-F238E27FC236}">
                <a16:creationId xmlns:a16="http://schemas.microsoft.com/office/drawing/2014/main" id="{AB94C28D-F0E3-47EB-B1BA-71269999A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111" y="4941202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Data Quality</a:t>
            </a:r>
          </a:p>
        </p:txBody>
      </p:sp>
      <p:sp>
        <p:nvSpPr>
          <p:cNvPr id="60" name="AutoShape 7">
            <a:extLst>
              <a:ext uri="{FF2B5EF4-FFF2-40B4-BE49-F238E27FC236}">
                <a16:creationId xmlns:a16="http://schemas.microsoft.com/office/drawing/2014/main" id="{221053D9-2EE7-4F48-8E5D-DE99464C8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907" y="4954625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Metadata Management</a:t>
            </a: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5B288A17-3E69-4973-93A8-81F8BD85D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746" y="4943104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Data Security &amp; Privacy</a:t>
            </a:r>
          </a:p>
        </p:txBody>
      </p:sp>
      <p:sp>
        <p:nvSpPr>
          <p:cNvPr id="62" name="AutoShape 7">
            <a:extLst>
              <a:ext uri="{FF2B5EF4-FFF2-40B4-BE49-F238E27FC236}">
                <a16:creationId xmlns:a16="http://schemas.microsoft.com/office/drawing/2014/main" id="{8EF7ACE7-84B5-4BDC-B423-AC35BDD9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130" y="4933574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Model Management</a:t>
            </a:r>
          </a:p>
        </p:txBody>
      </p:sp>
      <p:sp>
        <p:nvSpPr>
          <p:cNvPr id="63" name="AutoShape 7">
            <a:extLst>
              <a:ext uri="{FF2B5EF4-FFF2-40B4-BE49-F238E27FC236}">
                <a16:creationId xmlns:a16="http://schemas.microsoft.com/office/drawing/2014/main" id="{847468CE-608E-4855-890C-491A5FC73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304" y="4553497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Scheduling</a:t>
            </a:r>
          </a:p>
        </p:txBody>
      </p:sp>
      <p:sp>
        <p:nvSpPr>
          <p:cNvPr id="64" name="Rounded Rectangle 100">
            <a:extLst>
              <a:ext uri="{FF2B5EF4-FFF2-40B4-BE49-F238E27FC236}">
                <a16:creationId xmlns:a16="http://schemas.microsoft.com/office/drawing/2014/main" id="{D4CAD66A-A03F-485B-BC43-58EC966CC268}"/>
              </a:ext>
            </a:extLst>
          </p:cNvPr>
          <p:cNvSpPr/>
          <p:nvPr/>
        </p:nvSpPr>
        <p:spPr>
          <a:xfrm>
            <a:off x="5300439" y="1709001"/>
            <a:ext cx="1182061" cy="1718446"/>
          </a:xfrm>
          <a:prstGeom prst="roundRect">
            <a:avLst>
              <a:gd name="adj" fmla="val 79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Curated</a:t>
            </a:r>
          </a:p>
        </p:txBody>
      </p:sp>
      <p:sp>
        <p:nvSpPr>
          <p:cNvPr id="65" name="Rounded Rectangle 101">
            <a:extLst>
              <a:ext uri="{FF2B5EF4-FFF2-40B4-BE49-F238E27FC236}">
                <a16:creationId xmlns:a16="http://schemas.microsoft.com/office/drawing/2014/main" id="{F4D27C67-4F58-4D91-84E6-0FC8772EC4A5}"/>
              </a:ext>
            </a:extLst>
          </p:cNvPr>
          <p:cNvSpPr/>
          <p:nvPr/>
        </p:nvSpPr>
        <p:spPr>
          <a:xfrm>
            <a:off x="4040348" y="1719351"/>
            <a:ext cx="1182061" cy="1709650"/>
          </a:xfrm>
          <a:prstGeom prst="roundRect">
            <a:avLst>
              <a:gd name="adj" fmla="val 533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Raw Layer</a:t>
            </a:r>
          </a:p>
        </p:txBody>
      </p:sp>
      <p:sp>
        <p:nvSpPr>
          <p:cNvPr id="66" name="AutoShape 7">
            <a:extLst>
              <a:ext uri="{FF2B5EF4-FFF2-40B4-BE49-F238E27FC236}">
                <a16:creationId xmlns:a16="http://schemas.microsoft.com/office/drawing/2014/main" id="{544204D6-C30C-4239-AD1F-78AF3592A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61" y="3717159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Transform</a:t>
            </a:r>
          </a:p>
        </p:txBody>
      </p:sp>
      <p:sp>
        <p:nvSpPr>
          <p:cNvPr id="67" name="AutoShape 7">
            <a:extLst>
              <a:ext uri="{FF2B5EF4-FFF2-40B4-BE49-F238E27FC236}">
                <a16:creationId xmlns:a16="http://schemas.microsoft.com/office/drawing/2014/main" id="{D312F1B8-8D64-4951-9829-8B5B9451E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61" y="4070761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Publish / Load</a:t>
            </a:r>
          </a:p>
        </p:txBody>
      </p:sp>
      <p:sp>
        <p:nvSpPr>
          <p:cNvPr id="68" name="AutoShape 7">
            <a:extLst>
              <a:ext uri="{FF2B5EF4-FFF2-40B4-BE49-F238E27FC236}">
                <a16:creationId xmlns:a16="http://schemas.microsoft.com/office/drawing/2014/main" id="{0D64416F-A96A-47E4-AD32-D3BC36A3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61" y="3009955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Extract</a:t>
            </a:r>
          </a:p>
        </p:txBody>
      </p:sp>
      <p:sp>
        <p:nvSpPr>
          <p:cNvPr id="69" name="AutoShape 7">
            <a:extLst>
              <a:ext uri="{FF2B5EF4-FFF2-40B4-BE49-F238E27FC236}">
                <a16:creationId xmlns:a16="http://schemas.microsoft.com/office/drawing/2014/main" id="{7D0CE343-4EB6-4AC3-9233-30B27B0F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61" y="3363557"/>
            <a:ext cx="1075267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Data Quality</a:t>
            </a:r>
          </a:p>
        </p:txBody>
      </p:sp>
      <p:sp>
        <p:nvSpPr>
          <p:cNvPr id="70" name="Rounded Rectangle 106">
            <a:extLst>
              <a:ext uri="{FF2B5EF4-FFF2-40B4-BE49-F238E27FC236}">
                <a16:creationId xmlns:a16="http://schemas.microsoft.com/office/drawing/2014/main" id="{8BF29E12-01CF-4BDE-9B8F-4C11D695ED19}"/>
              </a:ext>
            </a:extLst>
          </p:cNvPr>
          <p:cNvSpPr/>
          <p:nvPr/>
        </p:nvSpPr>
        <p:spPr>
          <a:xfrm>
            <a:off x="4032844" y="3649428"/>
            <a:ext cx="3709813" cy="603504"/>
          </a:xfrm>
          <a:prstGeom prst="roundRect">
            <a:avLst>
              <a:gd name="adj" fmla="val 533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Enterprise Data</a:t>
            </a:r>
          </a:p>
        </p:txBody>
      </p:sp>
      <p:sp>
        <p:nvSpPr>
          <p:cNvPr id="71" name="AutoShape 7">
            <a:extLst>
              <a:ext uri="{FF2B5EF4-FFF2-40B4-BE49-F238E27FC236}">
                <a16:creationId xmlns:a16="http://schemas.microsoft.com/office/drawing/2014/main" id="{147F5A54-8D14-49A6-980B-3AFD38B78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466" y="3920463"/>
            <a:ext cx="853017" cy="22661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Master Data</a:t>
            </a:r>
          </a:p>
        </p:txBody>
      </p:sp>
      <p:sp>
        <p:nvSpPr>
          <p:cNvPr id="72" name="AutoShape 7">
            <a:extLst>
              <a:ext uri="{FF2B5EF4-FFF2-40B4-BE49-F238E27FC236}">
                <a16:creationId xmlns:a16="http://schemas.microsoft.com/office/drawing/2014/main" id="{27A2DF36-9DF5-412C-BA1B-7218A79C5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603" y="3927899"/>
            <a:ext cx="853017" cy="22661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Reference Data</a:t>
            </a:r>
          </a:p>
        </p:txBody>
      </p:sp>
      <p:sp>
        <p:nvSpPr>
          <p:cNvPr id="73" name="AutoShape 7">
            <a:extLst>
              <a:ext uri="{FF2B5EF4-FFF2-40B4-BE49-F238E27FC236}">
                <a16:creationId xmlns:a16="http://schemas.microsoft.com/office/drawing/2014/main" id="{C0F8E7A1-A8CF-416F-B2EE-C4091AAB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609" y="3927900"/>
            <a:ext cx="853017" cy="22661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Content</a:t>
            </a:r>
          </a:p>
        </p:txBody>
      </p:sp>
      <p:sp>
        <p:nvSpPr>
          <p:cNvPr id="74" name="Rounded Rectangle 110">
            <a:extLst>
              <a:ext uri="{FF2B5EF4-FFF2-40B4-BE49-F238E27FC236}">
                <a16:creationId xmlns:a16="http://schemas.microsoft.com/office/drawing/2014/main" id="{2F474595-C6CE-412A-8B9A-19329232EBD9}"/>
              </a:ext>
            </a:extLst>
          </p:cNvPr>
          <p:cNvSpPr/>
          <p:nvPr/>
        </p:nvSpPr>
        <p:spPr>
          <a:xfrm>
            <a:off x="8369248" y="2460080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75" name="Rounded Rectangle 111">
            <a:extLst>
              <a:ext uri="{FF2B5EF4-FFF2-40B4-BE49-F238E27FC236}">
                <a16:creationId xmlns:a16="http://schemas.microsoft.com/office/drawing/2014/main" id="{C5D09777-0E12-489D-B630-7B10D6345644}"/>
              </a:ext>
            </a:extLst>
          </p:cNvPr>
          <p:cNvSpPr/>
          <p:nvPr/>
        </p:nvSpPr>
        <p:spPr>
          <a:xfrm>
            <a:off x="8369248" y="2830445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Prescriptive Analytics</a:t>
            </a:r>
          </a:p>
        </p:txBody>
      </p:sp>
      <p:sp>
        <p:nvSpPr>
          <p:cNvPr id="76" name="Rounded Rectangle 112">
            <a:extLst>
              <a:ext uri="{FF2B5EF4-FFF2-40B4-BE49-F238E27FC236}">
                <a16:creationId xmlns:a16="http://schemas.microsoft.com/office/drawing/2014/main" id="{5054E8F5-CD52-43AC-AFAD-497A0EC560C6}"/>
              </a:ext>
            </a:extLst>
          </p:cNvPr>
          <p:cNvSpPr/>
          <p:nvPr/>
        </p:nvSpPr>
        <p:spPr>
          <a:xfrm>
            <a:off x="9708134" y="1150629"/>
            <a:ext cx="1582320" cy="3286054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Digital Delivery</a:t>
            </a:r>
          </a:p>
        </p:txBody>
      </p:sp>
      <p:sp>
        <p:nvSpPr>
          <p:cNvPr id="77" name="Rounded Rectangle 113">
            <a:extLst>
              <a:ext uri="{FF2B5EF4-FFF2-40B4-BE49-F238E27FC236}">
                <a16:creationId xmlns:a16="http://schemas.microsoft.com/office/drawing/2014/main" id="{5A6310CF-DC57-425D-9C75-0DD33BD37D7D}"/>
              </a:ext>
            </a:extLst>
          </p:cNvPr>
          <p:cNvSpPr/>
          <p:nvPr/>
        </p:nvSpPr>
        <p:spPr>
          <a:xfrm>
            <a:off x="9993609" y="2197512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Portal</a:t>
            </a:r>
          </a:p>
        </p:txBody>
      </p:sp>
      <p:sp>
        <p:nvSpPr>
          <p:cNvPr id="78" name="Rounded Rectangle 114">
            <a:extLst>
              <a:ext uri="{FF2B5EF4-FFF2-40B4-BE49-F238E27FC236}">
                <a16:creationId xmlns:a16="http://schemas.microsoft.com/office/drawing/2014/main" id="{8A1C148A-DF7D-4B71-8E93-DC4BA165C4DA}"/>
              </a:ext>
            </a:extLst>
          </p:cNvPr>
          <p:cNvSpPr/>
          <p:nvPr/>
        </p:nvSpPr>
        <p:spPr>
          <a:xfrm>
            <a:off x="9993609" y="1827147"/>
            <a:ext cx="933451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Web Browser</a:t>
            </a:r>
          </a:p>
        </p:txBody>
      </p:sp>
      <p:sp>
        <p:nvSpPr>
          <p:cNvPr id="79" name="Rounded Rectangle 115">
            <a:extLst>
              <a:ext uri="{FF2B5EF4-FFF2-40B4-BE49-F238E27FC236}">
                <a16:creationId xmlns:a16="http://schemas.microsoft.com/office/drawing/2014/main" id="{67433952-827A-41D2-B06C-DD19BA2AE41F}"/>
              </a:ext>
            </a:extLst>
          </p:cNvPr>
          <p:cNvSpPr/>
          <p:nvPr/>
        </p:nvSpPr>
        <p:spPr>
          <a:xfrm>
            <a:off x="9993609" y="2567877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Mobile</a:t>
            </a:r>
          </a:p>
        </p:txBody>
      </p:sp>
      <p:sp>
        <p:nvSpPr>
          <p:cNvPr id="80" name="Rounded Rectangle 116">
            <a:extLst>
              <a:ext uri="{FF2B5EF4-FFF2-40B4-BE49-F238E27FC236}">
                <a16:creationId xmlns:a16="http://schemas.microsoft.com/office/drawing/2014/main" id="{D3BD0242-A25E-4605-909D-CB988DE1B3F1}"/>
              </a:ext>
            </a:extLst>
          </p:cNvPr>
          <p:cNvSpPr/>
          <p:nvPr/>
        </p:nvSpPr>
        <p:spPr>
          <a:xfrm>
            <a:off x="9993609" y="2938242"/>
            <a:ext cx="933449" cy="273051"/>
          </a:xfrm>
          <a:prstGeom prst="roundRect">
            <a:avLst>
              <a:gd name="adj" fmla="val 12498"/>
            </a:avLst>
          </a:prstGeom>
          <a:solidFill>
            <a:srgbClr val="FFFFFF"/>
          </a:solidFill>
          <a:ln w="952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lIns="12192" tIns="24383" rIns="12192" bIns="24383" anchor="ctr"/>
          <a:lstStyle/>
          <a:p>
            <a:pPr marL="0" marR="0" lvl="0" indent="0" algn="ctr" defTabSz="6077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Email</a:t>
            </a:r>
          </a:p>
        </p:txBody>
      </p:sp>
      <p:sp>
        <p:nvSpPr>
          <p:cNvPr id="81" name="Rounded Rectangle 117">
            <a:extLst>
              <a:ext uri="{FF2B5EF4-FFF2-40B4-BE49-F238E27FC236}">
                <a16:creationId xmlns:a16="http://schemas.microsoft.com/office/drawing/2014/main" id="{C8BBABB1-856B-4FFC-9E52-9F990FA1E6C9}"/>
              </a:ext>
            </a:extLst>
          </p:cNvPr>
          <p:cNvSpPr/>
          <p:nvPr/>
        </p:nvSpPr>
        <p:spPr>
          <a:xfrm>
            <a:off x="917994" y="5717642"/>
            <a:ext cx="10357593" cy="345427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Infrastructure and Systems Management</a:t>
            </a:r>
          </a:p>
        </p:txBody>
      </p:sp>
      <p:sp>
        <p:nvSpPr>
          <p:cNvPr id="82" name="Rounded Rectangle 118">
            <a:extLst>
              <a:ext uri="{FF2B5EF4-FFF2-40B4-BE49-F238E27FC236}">
                <a16:creationId xmlns:a16="http://schemas.microsoft.com/office/drawing/2014/main" id="{E8019542-108C-44D1-95D2-EFEDA3F082CB}"/>
              </a:ext>
            </a:extLst>
          </p:cNvPr>
          <p:cNvSpPr/>
          <p:nvPr/>
        </p:nvSpPr>
        <p:spPr>
          <a:xfrm>
            <a:off x="917994" y="5314207"/>
            <a:ext cx="10357593" cy="345427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Tools and Technology</a:t>
            </a:r>
          </a:p>
        </p:txBody>
      </p:sp>
      <p:sp>
        <p:nvSpPr>
          <p:cNvPr id="83" name="AutoShape 7">
            <a:extLst>
              <a:ext uri="{FF2B5EF4-FFF2-40B4-BE49-F238E27FC236}">
                <a16:creationId xmlns:a16="http://schemas.microsoft.com/office/drawing/2014/main" id="{DC075540-A852-4E06-BB0D-89F1CEC2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640" y="5341234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Technology Governance</a:t>
            </a:r>
          </a:p>
        </p:txBody>
      </p:sp>
      <p:sp>
        <p:nvSpPr>
          <p:cNvPr id="84" name="AutoShape 7">
            <a:extLst>
              <a:ext uri="{FF2B5EF4-FFF2-40B4-BE49-F238E27FC236}">
                <a16:creationId xmlns:a16="http://schemas.microsoft.com/office/drawing/2014/main" id="{BC3F7983-23C6-4FB4-B274-D54721744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775" y="5333225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Program Governance</a:t>
            </a:r>
          </a:p>
        </p:txBody>
      </p:sp>
      <p:sp>
        <p:nvSpPr>
          <p:cNvPr id="85" name="AutoShape 7">
            <a:extLst>
              <a:ext uri="{FF2B5EF4-FFF2-40B4-BE49-F238E27FC236}">
                <a16:creationId xmlns:a16="http://schemas.microsoft.com/office/drawing/2014/main" id="{4BE2EDA8-7201-488B-82F0-212E06F16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5910" y="5345457"/>
            <a:ext cx="1075267" cy="274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Architecture Governance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7D8F489E-5322-429D-AD8C-EDB02E59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353" y="5745699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Storage Management</a:t>
            </a: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E9B0073F-A67B-40BA-9DA7-44594F47C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573" y="5753135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Compute Management</a:t>
            </a:r>
          </a:p>
        </p:txBody>
      </p:sp>
      <p:sp>
        <p:nvSpPr>
          <p:cNvPr id="88" name="AutoShape 7">
            <a:extLst>
              <a:ext uri="{FF2B5EF4-FFF2-40B4-BE49-F238E27FC236}">
                <a16:creationId xmlns:a16="http://schemas.microsoft.com/office/drawing/2014/main" id="{8D26C79A-7D96-4D7F-8289-50E35D5A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642" y="5760570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Virtual Machines</a:t>
            </a:r>
          </a:p>
        </p:txBody>
      </p:sp>
      <p:sp>
        <p:nvSpPr>
          <p:cNvPr id="89" name="AutoShape 7">
            <a:extLst>
              <a:ext uri="{FF2B5EF4-FFF2-40B4-BE49-F238E27FC236}">
                <a16:creationId xmlns:a16="http://schemas.microsoft.com/office/drawing/2014/main" id="{8F9382E5-7D63-47DA-B6FC-91655332F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188" y="2214514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Block Storage</a:t>
            </a:r>
          </a:p>
        </p:txBody>
      </p:sp>
      <p:sp>
        <p:nvSpPr>
          <p:cNvPr id="90" name="AutoShape 7">
            <a:extLst>
              <a:ext uri="{FF2B5EF4-FFF2-40B4-BE49-F238E27FC236}">
                <a16:creationId xmlns:a16="http://schemas.microsoft.com/office/drawing/2014/main" id="{520C6FE7-3E99-4447-9DD4-E2C155B92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703" y="2599257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Relational</a:t>
            </a:r>
          </a:p>
        </p:txBody>
      </p:sp>
      <p:sp>
        <p:nvSpPr>
          <p:cNvPr id="91" name="AutoShape 7">
            <a:extLst>
              <a:ext uri="{FF2B5EF4-FFF2-40B4-BE49-F238E27FC236}">
                <a16:creationId xmlns:a16="http://schemas.microsoft.com/office/drawing/2014/main" id="{109D8E25-EEF6-48D5-8281-4468B148D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3326" y="2984000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000" b="0">
                <a:solidFill>
                  <a:srgbClr val="455560"/>
                </a:solidFill>
                <a:latin typeface="Open sans"/>
              </a:rPr>
              <a:t>Cloud Storage</a:t>
            </a:r>
            <a:endParaRPr kumimoji="0" lang="en-GB" altLang="en-US" sz="1000" b="0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AutoShape 7">
            <a:extLst>
              <a:ext uri="{FF2B5EF4-FFF2-40B4-BE49-F238E27FC236}">
                <a16:creationId xmlns:a16="http://schemas.microsoft.com/office/drawing/2014/main" id="{E8BAFC48-52B5-4EA5-B27D-5C9D9760F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659" y="2219420"/>
            <a:ext cx="978408" cy="51260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Enterprise Data Sets</a:t>
            </a:r>
          </a:p>
        </p:txBody>
      </p:sp>
      <p:sp>
        <p:nvSpPr>
          <p:cNvPr id="93" name="AutoShape 7">
            <a:extLst>
              <a:ext uri="{FF2B5EF4-FFF2-40B4-BE49-F238E27FC236}">
                <a16:creationId xmlns:a16="http://schemas.microsoft.com/office/drawing/2014/main" id="{359F4FD7-E29E-4806-AFE1-ACC98C3EC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237" y="2217678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Data Marts</a:t>
            </a:r>
          </a:p>
        </p:txBody>
      </p:sp>
      <p:sp>
        <p:nvSpPr>
          <p:cNvPr id="94" name="AutoShape 7">
            <a:extLst>
              <a:ext uri="{FF2B5EF4-FFF2-40B4-BE49-F238E27FC236}">
                <a16:creationId xmlns:a16="http://schemas.microsoft.com/office/drawing/2014/main" id="{8526A022-ACD9-4661-9F46-D63F77583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749" y="2596605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Purpose Built</a:t>
            </a:r>
          </a:p>
        </p:txBody>
      </p:sp>
      <p:sp>
        <p:nvSpPr>
          <p:cNvPr id="95" name="AutoShape 7">
            <a:extLst>
              <a:ext uri="{FF2B5EF4-FFF2-40B4-BE49-F238E27FC236}">
                <a16:creationId xmlns:a16="http://schemas.microsoft.com/office/drawing/2014/main" id="{40E96D7D-C3F7-44F6-975C-96EE71AF3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900" y="2985847"/>
            <a:ext cx="978408" cy="301625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Model Ready</a:t>
            </a:r>
          </a:p>
        </p:txBody>
      </p:sp>
      <p:sp>
        <p:nvSpPr>
          <p:cNvPr id="96" name="AutoShape 7">
            <a:extLst>
              <a:ext uri="{FF2B5EF4-FFF2-40B4-BE49-F238E27FC236}">
                <a16:creationId xmlns:a16="http://schemas.microsoft.com/office/drawing/2014/main" id="{0FD021C7-7607-4C7F-8132-08F61244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659" y="2830446"/>
            <a:ext cx="978408" cy="455180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Training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Sets</a:t>
            </a:r>
          </a:p>
        </p:txBody>
      </p:sp>
      <p:sp>
        <p:nvSpPr>
          <p:cNvPr id="97" name="AutoShape 7">
            <a:extLst>
              <a:ext uri="{FF2B5EF4-FFF2-40B4-BE49-F238E27FC236}">
                <a16:creationId xmlns:a16="http://schemas.microsoft.com/office/drawing/2014/main" id="{6A07FA12-2B33-4893-834E-0C1EEC944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9105" y="5756855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Containers</a:t>
            </a:r>
          </a:p>
        </p:txBody>
      </p:sp>
      <p:sp>
        <p:nvSpPr>
          <p:cNvPr id="98" name="Rounded Rectangle 143">
            <a:extLst>
              <a:ext uri="{FF2B5EF4-FFF2-40B4-BE49-F238E27FC236}">
                <a16:creationId xmlns:a16="http://schemas.microsoft.com/office/drawing/2014/main" id="{97D34955-B98B-44EE-911E-3CA812848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07" y="4051062"/>
            <a:ext cx="1132416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rgbClr val="969696"/>
            </a:solidFill>
            <a:round/>
            <a:headEnd/>
            <a:tailEnd/>
          </a:ln>
        </p:spPr>
        <p:txBody>
          <a:bodyPr lIns="0" tIns="0" rIns="0" bIns="0" anchor="ctr" anchorCtr="1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Master Data</a:t>
            </a:r>
          </a:p>
        </p:txBody>
      </p:sp>
      <p:sp>
        <p:nvSpPr>
          <p:cNvPr id="99" name="AutoShape 7">
            <a:extLst>
              <a:ext uri="{FF2B5EF4-FFF2-40B4-BE49-F238E27FC236}">
                <a16:creationId xmlns:a16="http://schemas.microsoft.com/office/drawing/2014/main" id="{E3389C0F-4105-48E2-9020-8E7D18ED7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304" y="4553972"/>
            <a:ext cx="1075267" cy="27463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Scheduling</a:t>
            </a:r>
          </a:p>
        </p:txBody>
      </p:sp>
    </p:spTree>
    <p:extLst>
      <p:ext uri="{BB962C8B-B14F-4D97-AF65-F5344CB8AC3E}">
        <p14:creationId xmlns:p14="http://schemas.microsoft.com/office/powerpoint/2010/main" val="67066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2EEFB-79C5-4800-8236-49E5554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TCCC-UnityHeadline" panose="020B0305030303020204" pitchFamily="34" charset="77"/>
              </a:rPr>
              <a:t>Current State Architecture </a:t>
            </a:r>
          </a:p>
        </p:txBody>
      </p:sp>
      <p:sp>
        <p:nvSpPr>
          <p:cNvPr id="104" name="Rounded Rectangle 122">
            <a:extLst>
              <a:ext uri="{FF2B5EF4-FFF2-40B4-BE49-F238E27FC236}">
                <a16:creationId xmlns:a16="http://schemas.microsoft.com/office/drawing/2014/main" id="{3BD535F1-406D-4B4D-80E4-780EAF11187F}"/>
              </a:ext>
            </a:extLst>
          </p:cNvPr>
          <p:cNvSpPr/>
          <p:nvPr/>
        </p:nvSpPr>
        <p:spPr>
          <a:xfrm>
            <a:off x="581769" y="5474784"/>
            <a:ext cx="10998511" cy="293489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Governance and Architecture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4359916" y="787355"/>
            <a:ext cx="4765621" cy="4235191"/>
          </a:xfrm>
          <a:prstGeom prst="roundRect">
            <a:avLst>
              <a:gd name="adj" fmla="val 4260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Repositories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581769" y="5073172"/>
            <a:ext cx="10998511" cy="395909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Operational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7761763" y="1341217"/>
            <a:ext cx="1273703" cy="3374016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Gold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9214652" y="805920"/>
            <a:ext cx="1192585" cy="4229122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Provisioning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3139911" y="800725"/>
            <a:ext cx="1157549" cy="4234317"/>
          </a:xfrm>
          <a:prstGeom prst="roundRect">
            <a:avLst>
              <a:gd name="adj" fmla="val 7997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Ingestion and Integration (Extract, Transform and Load)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6145549" y="1334005"/>
            <a:ext cx="1528663" cy="3403709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Pre-Gold (Structure)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3CDFC60-2868-AE4B-BBD5-4BF601160086}"/>
              </a:ext>
            </a:extLst>
          </p:cNvPr>
          <p:cNvSpPr/>
          <p:nvPr/>
        </p:nvSpPr>
        <p:spPr>
          <a:xfrm>
            <a:off x="581769" y="6142213"/>
            <a:ext cx="10998511" cy="249382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Infrastructure and Systems Management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B08D7BA-5F33-5B47-BC75-907C94E690C7}"/>
              </a:ext>
            </a:extLst>
          </p:cNvPr>
          <p:cNvSpPr/>
          <p:nvPr/>
        </p:nvSpPr>
        <p:spPr>
          <a:xfrm>
            <a:off x="581769" y="5830552"/>
            <a:ext cx="10998511" cy="249382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Tools and Technology</a:t>
            </a:r>
          </a:p>
        </p:txBody>
      </p:sp>
      <p:sp>
        <p:nvSpPr>
          <p:cNvPr id="75" name="AutoShape 7">
            <a:extLst>
              <a:ext uri="{FF2B5EF4-FFF2-40B4-BE49-F238E27FC236}">
                <a16:creationId xmlns:a16="http://schemas.microsoft.com/office/drawing/2014/main" id="{F097852F-7EA0-624E-854D-51EE5B05D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21" y="5138909"/>
            <a:ext cx="1313159" cy="28714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000" b="0">
                <a:solidFill>
                  <a:srgbClr val="455560"/>
                </a:solidFill>
                <a:latin typeface="Open sans"/>
              </a:rPr>
              <a:t>Manual Deployment and Monitoring </a:t>
            </a:r>
            <a:endParaRPr kumimoji="0" lang="en-GB" altLang="en-US" sz="1000" b="0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Slide Number Placeholder 2">
            <a:extLst>
              <a:ext uri="{FF2B5EF4-FFF2-40B4-BE49-F238E27FC236}">
                <a16:creationId xmlns:a16="http://schemas.microsoft.com/office/drawing/2014/main" id="{CAF27D3D-FC6C-414D-872F-7C3BA28BF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5D031-761F-474A-B909-166CBB0E6B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55560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55560">
                  <a:lumMod val="60000"/>
                  <a:lumOff val="4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C41481-F2EB-46B3-840D-867E0503ED92}"/>
              </a:ext>
            </a:extLst>
          </p:cNvPr>
          <p:cNvSpPr txBox="1"/>
          <p:nvPr/>
        </p:nvSpPr>
        <p:spPr>
          <a:xfrm>
            <a:off x="7740242" y="2102519"/>
            <a:ext cx="13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IRED Explorer/RMS Scorecard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A5EA8666-1275-4678-82C0-57B27AB79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21" y="5830549"/>
            <a:ext cx="1313159" cy="20683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000" b="0" dirty="0">
                <a:solidFill>
                  <a:srgbClr val="455560"/>
                </a:solidFill>
                <a:latin typeface="Open sans"/>
              </a:rPr>
              <a:t>Power BI</a:t>
            </a:r>
            <a:endParaRPr kumimoji="0" lang="en-GB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ounded Rectangle 183">
            <a:extLst>
              <a:ext uri="{FF2B5EF4-FFF2-40B4-BE49-F238E27FC236}">
                <a16:creationId xmlns:a16="http://schemas.microsoft.com/office/drawing/2014/main" id="{CD14F0D9-818E-41F2-A095-D76119AA6ACA}"/>
              </a:ext>
            </a:extLst>
          </p:cNvPr>
          <p:cNvSpPr/>
          <p:nvPr/>
        </p:nvSpPr>
        <p:spPr>
          <a:xfrm>
            <a:off x="10519577" y="815445"/>
            <a:ext cx="1060704" cy="4229122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Business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AEE071C-12E5-6448-B7EE-7CAE7CA8418C}"/>
              </a:ext>
            </a:extLst>
          </p:cNvPr>
          <p:cNvSpPr/>
          <p:nvPr/>
        </p:nvSpPr>
        <p:spPr>
          <a:xfrm>
            <a:off x="9261770" y="1258263"/>
            <a:ext cx="1088455" cy="1157877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Analytic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71A1787-8C3C-F44A-9A67-1F9947E0ACBD}"/>
              </a:ext>
            </a:extLst>
          </p:cNvPr>
          <p:cNvSpPr/>
          <p:nvPr/>
        </p:nvSpPr>
        <p:spPr>
          <a:xfrm>
            <a:off x="9247923" y="2481219"/>
            <a:ext cx="1088455" cy="1589592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Delivery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482FA6F2-3BFD-3F4C-94A9-97A98ADC3F24}"/>
              </a:ext>
            </a:extLst>
          </p:cNvPr>
          <p:cNvSpPr/>
          <p:nvPr/>
        </p:nvSpPr>
        <p:spPr>
          <a:xfrm>
            <a:off x="9323373" y="2808788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Web Browser (PBI)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86EA08E-28BC-C44B-BBA5-A613048F7828}"/>
              </a:ext>
            </a:extLst>
          </p:cNvPr>
          <p:cNvSpPr/>
          <p:nvPr/>
        </p:nvSpPr>
        <p:spPr>
          <a:xfrm>
            <a:off x="9323373" y="3114563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Mobile (PBI)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FC3D37-224E-AD43-B97B-51B396725608}"/>
              </a:ext>
            </a:extLst>
          </p:cNvPr>
          <p:cNvSpPr/>
          <p:nvPr/>
        </p:nvSpPr>
        <p:spPr>
          <a:xfrm>
            <a:off x="9323373" y="3428689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Email (PBI)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F189C751-A437-8422-DB0A-87ED9BA3D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2437024"/>
            <a:ext cx="1060704" cy="29744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Facings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4F98760-B272-AFDE-56AF-301620892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2815756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Comp. Feature and Display Dollars</a:t>
            </a:r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A81F4FA2-11FE-31E5-C246-F0E707FE6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3198792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Comp. Promo Dollars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52877FFC-03C4-290E-A793-119AC77FF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3581828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Comp Dollars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12BD-FE27-3EE2-59AF-456E72AE23AD}"/>
              </a:ext>
            </a:extLst>
          </p:cNvPr>
          <p:cNvSpPr txBox="1"/>
          <p:nvPr/>
        </p:nvSpPr>
        <p:spPr>
          <a:xfrm>
            <a:off x="3021638" y="1853517"/>
            <a:ext cx="14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</a:defRPr>
            </a:lvl1pPr>
          </a:lstStyle>
          <a:p>
            <a:r>
              <a:rPr lang="en-US">
                <a:effectLst/>
                <a:latin typeface="Calibri" panose="020F0502020204030204" pitchFamily="34" charset="0"/>
              </a:rPr>
              <a:t>NAOU SSDP Ingestion Engine</a:t>
            </a:r>
          </a:p>
        </p:txBody>
      </p:sp>
      <p:sp>
        <p:nvSpPr>
          <p:cNvPr id="19" name="Rounded Rectangle 91">
            <a:extLst>
              <a:ext uri="{FF2B5EF4-FFF2-40B4-BE49-F238E27FC236}">
                <a16:creationId xmlns:a16="http://schemas.microsoft.com/office/drawing/2014/main" id="{6408110F-0A4D-A80A-9E00-A62ABF8F5F6C}"/>
              </a:ext>
            </a:extLst>
          </p:cNvPr>
          <p:cNvSpPr/>
          <p:nvPr/>
        </p:nvSpPr>
        <p:spPr>
          <a:xfrm>
            <a:off x="587103" y="812892"/>
            <a:ext cx="2502486" cy="4192041"/>
          </a:xfrm>
          <a:prstGeom prst="roundRect">
            <a:avLst>
              <a:gd name="adj" fmla="val 5368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Sources </a:t>
            </a:r>
          </a:p>
        </p:txBody>
      </p:sp>
      <p:sp>
        <p:nvSpPr>
          <p:cNvPr id="23" name="Rounded Rectangle 115">
            <a:extLst>
              <a:ext uri="{FF2B5EF4-FFF2-40B4-BE49-F238E27FC236}">
                <a16:creationId xmlns:a16="http://schemas.microsoft.com/office/drawing/2014/main" id="{A377DEB3-9AA5-6A8F-A05D-189AED53F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5" y="1105964"/>
            <a:ext cx="2330796" cy="881538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Current Sources (SSDP)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45DD596E-0663-A943-5EFB-3824BABD2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891" y="1384965"/>
            <a:ext cx="1060704" cy="250053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>
              <a:defRPr/>
            </a:pPr>
            <a:r>
              <a:rPr lang="en-US" sz="800"/>
              <a:t>CBS Invoices</a:t>
            </a:r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D5723599-E498-0A0F-FA0C-7799C86A6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20" y="1690527"/>
            <a:ext cx="1060704" cy="182261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err="1">
                <a:solidFill>
                  <a:srgbClr val="455560"/>
                </a:solidFill>
                <a:latin typeface="Open sans"/>
              </a:rPr>
              <a:t>iRED</a:t>
            </a:r>
            <a:endParaRPr kumimoji="0" lang="en-GB" altLang="en-US" sz="700" b="0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D07672F6-1071-1598-F70C-B0A9FDAC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57" y="1384348"/>
            <a:ext cx="1060704" cy="250670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Nielsen RMS</a:t>
            </a:r>
          </a:p>
        </p:txBody>
      </p:sp>
      <p:sp>
        <p:nvSpPr>
          <p:cNvPr id="33" name="Rounded Rectangle 115">
            <a:extLst>
              <a:ext uri="{FF2B5EF4-FFF2-40B4-BE49-F238E27FC236}">
                <a16:creationId xmlns:a16="http://schemas.microsoft.com/office/drawing/2014/main" id="{D9164C1D-E2EA-7A1D-F1F4-3BD8EAB48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5" y="2045798"/>
            <a:ext cx="2330796" cy="1701274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Future Sources (SSDP)</a:t>
            </a:r>
          </a:p>
        </p:txBody>
      </p:sp>
      <p:sp>
        <p:nvSpPr>
          <p:cNvPr id="41" name="Rounded Rectangle 115">
            <a:extLst>
              <a:ext uri="{FF2B5EF4-FFF2-40B4-BE49-F238E27FC236}">
                <a16:creationId xmlns:a16="http://schemas.microsoft.com/office/drawing/2014/main" id="{B8BDDC24-04AF-1C8D-80D5-9235BA0E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91" y="3837432"/>
            <a:ext cx="2320270" cy="1102284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Manual Inputs</a:t>
            </a:r>
          </a:p>
        </p:txBody>
      </p:sp>
      <p:sp>
        <p:nvSpPr>
          <p:cNvPr id="43" name="AutoShape 7">
            <a:extLst>
              <a:ext uri="{FF2B5EF4-FFF2-40B4-BE49-F238E27FC236}">
                <a16:creationId xmlns:a16="http://schemas.microsoft.com/office/drawing/2014/main" id="{BA7E83BC-1213-4DD4-E0B5-49B1CB5A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62" y="4016876"/>
            <a:ext cx="2243067" cy="840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prx_nielsen_market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ir_nielsen_prod_map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nielsen_ko_calendar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ir_location_map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nielsen_custhier_manual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bottler_branch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_*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ielsen_bottlerhier_manual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lmp_rate_table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dimLocalMarketProgram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irDoorlevelFacingConfig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dim_bottler_tier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ir_session_qc_list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dimCreditReportType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</p:txBody>
      </p:sp>
      <p:pic>
        <p:nvPicPr>
          <p:cNvPr id="11" name="Picture 2" descr="Get Power BI - Microsoft Store en-EG">
            <a:extLst>
              <a:ext uri="{FF2B5EF4-FFF2-40B4-BE49-F238E27FC236}">
                <a16:creationId xmlns:a16="http://schemas.microsoft.com/office/drawing/2014/main" id="{6A11D549-6A9A-86C4-0B03-A50D693D189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00" y="1652206"/>
            <a:ext cx="488561" cy="50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7">
            <a:extLst>
              <a:ext uri="{FF2B5EF4-FFF2-40B4-BE49-F238E27FC236}">
                <a16:creationId xmlns:a16="http://schemas.microsoft.com/office/drawing/2014/main" id="{6AB49430-E97D-AF55-7081-DF77E9415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3964864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Invoice AMT</a:t>
            </a: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60AB9CB7-6AD1-374B-E035-9CA0C211D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828" y="4347899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Manual Reference data</a:t>
            </a:r>
          </a:p>
        </p:txBody>
      </p:sp>
      <p:pic>
        <p:nvPicPr>
          <p:cNvPr id="30" name="Picture 2" descr="Get Power BI - Microsoft Store en-EG">
            <a:extLst>
              <a:ext uri="{FF2B5EF4-FFF2-40B4-BE49-F238E27FC236}">
                <a16:creationId xmlns:a16="http://schemas.microsoft.com/office/drawing/2014/main" id="{C9820F84-91D3-466B-6677-51F3AEE3FCEA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090" y="1640100"/>
            <a:ext cx="379298" cy="3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9DE683-E151-E36A-BE46-9118588B3D6A}"/>
              </a:ext>
            </a:extLst>
          </p:cNvPr>
          <p:cNvSpPr txBox="1"/>
          <p:nvPr/>
        </p:nvSpPr>
        <p:spPr>
          <a:xfrm>
            <a:off x="6174055" y="2128633"/>
            <a:ext cx="152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</a:defRPr>
            </a:lvl1pPr>
          </a:lstStyle>
          <a:p>
            <a:r>
              <a:rPr lang="en-US" dirty="0"/>
              <a:t>NAOU Data Product Workspace – </a:t>
            </a:r>
            <a:r>
              <a:rPr lang="en-US" dirty="0" err="1"/>
              <a:t>DnA</a:t>
            </a:r>
            <a:r>
              <a:rPr lang="en-US" dirty="0"/>
              <a:t> IQ</a:t>
            </a:r>
          </a:p>
          <a:p>
            <a:endParaRPr lang="en-US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7" name="Picture 16" descr="A logo with blue circles and a blue hexagon&#10;&#10;Description automatically generated">
            <a:extLst>
              <a:ext uri="{FF2B5EF4-FFF2-40B4-BE49-F238E27FC236}">
                <a16:creationId xmlns:a16="http://schemas.microsoft.com/office/drawing/2014/main" id="{DC684E0F-06F1-C565-9DE7-ED81B76EA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67582" y="2272191"/>
            <a:ext cx="944258" cy="479683"/>
          </a:xfrm>
          <a:prstGeom prst="rect">
            <a:avLst/>
          </a:prstGeom>
        </p:spPr>
      </p:pic>
      <p:sp>
        <p:nvSpPr>
          <p:cNvPr id="2" name="AutoShape 7">
            <a:extLst>
              <a:ext uri="{FF2B5EF4-FFF2-40B4-BE49-F238E27FC236}">
                <a16:creationId xmlns:a16="http://schemas.microsoft.com/office/drawing/2014/main" id="{6FECE5CB-E56A-E40D-0A62-CDB698BA8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59" y="22841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Plus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39CEAAE-31D3-6660-1249-653E33E2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22" y="34856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CDE Excel </a:t>
            </a:r>
            <a:r>
              <a:rPr lang="en-US" sz="800" kern="1200" err="1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Cona</a:t>
            </a:r>
            <a:endParaRPr lang="en-US" sz="800" kern="1200">
              <a:solidFill>
                <a:schemeClr val="tx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CB09FBD-1DA4-3643-C70B-D2F46BED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63" y="3197434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TPM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27614116-DA79-3EC0-5F1F-BBA008E0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93" y="2579172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Curio DSD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E82A558F-D148-0815-367C-0226A7C14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63" y="2897327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Walmart Illuminate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1C9293E1-80EB-16BE-E60F-625DF764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365" y="22841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 err="1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FinHub</a:t>
            </a: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(Rex/BPC)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15380607-A789-5658-BC41-E9BF2A18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628" y="34856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My Coke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1FD2BD0E-9B28-5F31-BAFA-68CC5DB09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869" y="3197434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 err="1"/>
              <a:t>eRed</a:t>
            </a:r>
            <a:endParaRPr lang="en-US" sz="800"/>
          </a:p>
        </p:txBody>
      </p:sp>
      <p:sp>
        <p:nvSpPr>
          <p:cNvPr id="31" name="AutoShape 7">
            <a:extLst>
              <a:ext uri="{FF2B5EF4-FFF2-40B4-BE49-F238E27FC236}">
                <a16:creationId xmlns:a16="http://schemas.microsoft.com/office/drawing/2014/main" id="{CAE9EF97-F7F4-3DBB-324F-7F64EAD2A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699" y="2579172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 P28, P29, P30, P31</a:t>
            </a:r>
          </a:p>
        </p:txBody>
      </p:sp>
      <p:sp>
        <p:nvSpPr>
          <p:cNvPr id="32" name="AutoShape 7">
            <a:extLst>
              <a:ext uri="{FF2B5EF4-FFF2-40B4-BE49-F238E27FC236}">
                <a16:creationId xmlns:a16="http://schemas.microsoft.com/office/drawing/2014/main" id="{0FF7829A-ED67-9809-39AB-CE9D054D2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869" y="2897327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Crest</a:t>
            </a: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26678F7C-9C11-151A-7493-96AF75C15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44" y="1646542"/>
            <a:ext cx="1060704" cy="250053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>
              <a:defRPr/>
            </a:pPr>
            <a:r>
              <a:rPr lang="en-US" sz="800"/>
              <a:t>Beach, Numerator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7CC556E0-9C8F-9734-4B2B-D0425540A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1749380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Commercial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6186C90-CAC3-7653-7D27-D48E6867B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2037548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Franchise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29C20EA6-E98F-0008-4BF1-D4EF6ACDD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2325716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Executive Leadership Team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2456B385-9AB8-0159-755B-B75B28242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3" y="2644643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Bottlers</a:t>
            </a:r>
          </a:p>
        </p:txBody>
      </p:sp>
      <p:sp>
        <p:nvSpPr>
          <p:cNvPr id="37" name="AutoShape 7">
            <a:extLst>
              <a:ext uri="{FF2B5EF4-FFF2-40B4-BE49-F238E27FC236}">
                <a16:creationId xmlns:a16="http://schemas.microsoft.com/office/drawing/2014/main" id="{BBD476A4-97F4-882C-7F0B-9E07467D0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9337" y="2956161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Retail Sales</a:t>
            </a:r>
          </a:p>
        </p:txBody>
      </p:sp>
      <p:sp>
        <p:nvSpPr>
          <p:cNvPr id="38" name="AutoShape 7">
            <a:extLst>
              <a:ext uri="{FF2B5EF4-FFF2-40B4-BE49-F238E27FC236}">
                <a16:creationId xmlns:a16="http://schemas.microsoft.com/office/drawing/2014/main" id="{D83A98B2-6C7A-8F97-9E0F-E5C386176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9337" y="3255413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Strategy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794CDDF-FC40-E7D9-7990-86760DE46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353" y="2540342"/>
            <a:ext cx="907946" cy="692684"/>
          </a:xfrm>
          <a:prstGeom prst="rect">
            <a:avLst/>
          </a:prstGeom>
        </p:spPr>
      </p:pic>
      <p:pic>
        <p:nvPicPr>
          <p:cNvPr id="42" name="Picture 41" descr="A logo with blue circles and a blue hexagon&#10;&#10;Description automatically generated">
            <a:extLst>
              <a:ext uri="{FF2B5EF4-FFF2-40B4-BE49-F238E27FC236}">
                <a16:creationId xmlns:a16="http://schemas.microsoft.com/office/drawing/2014/main" id="{33D8D90B-0158-EA04-DDB7-6FFEB60A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18553" y="1646044"/>
            <a:ext cx="944258" cy="479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1B15FC0-25F9-E77B-856F-B85802B1F6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917"/>
          <a:stretch/>
        </p:blipFill>
        <p:spPr>
          <a:xfrm>
            <a:off x="7961798" y="3441469"/>
            <a:ext cx="795623" cy="1085901"/>
          </a:xfrm>
          <a:prstGeom prst="rect">
            <a:avLst/>
          </a:prstGeom>
        </p:spPr>
      </p:pic>
      <p:sp>
        <p:nvSpPr>
          <p:cNvPr id="48" name="Rounded Rectangle 134">
            <a:extLst>
              <a:ext uri="{FF2B5EF4-FFF2-40B4-BE49-F238E27FC236}">
                <a16:creationId xmlns:a16="http://schemas.microsoft.com/office/drawing/2014/main" id="{0F7FDDBC-AA38-F7ED-13C8-B9C865B7FA65}"/>
              </a:ext>
            </a:extLst>
          </p:cNvPr>
          <p:cNvSpPr/>
          <p:nvPr/>
        </p:nvSpPr>
        <p:spPr>
          <a:xfrm>
            <a:off x="4489856" y="1343181"/>
            <a:ext cx="1528663" cy="3403709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SSDP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EE843B-C8B4-F2C4-0635-595422C2FBB7}"/>
              </a:ext>
            </a:extLst>
          </p:cNvPr>
          <p:cNvSpPr txBox="1"/>
          <p:nvPr/>
        </p:nvSpPr>
        <p:spPr>
          <a:xfrm>
            <a:off x="4548334" y="2088637"/>
            <a:ext cx="145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</a:defRPr>
            </a:lvl1pPr>
          </a:lstStyle>
          <a:p>
            <a:r>
              <a:rPr lang="en-US"/>
              <a:t>Regional SSDP Ingestion/Lakehouse</a:t>
            </a:r>
          </a:p>
          <a:p>
            <a:endParaRPr lang="en-US">
              <a:effectLst/>
              <a:latin typeface="Calibri" panose="020F050202020403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9E744E1-471C-AE67-ECA5-739034AF0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639" y="1574064"/>
            <a:ext cx="520700" cy="495300"/>
          </a:xfrm>
          <a:prstGeom prst="rect">
            <a:avLst/>
          </a:prstGeom>
        </p:spPr>
      </p:pic>
      <p:sp>
        <p:nvSpPr>
          <p:cNvPr id="51" name="AutoShape 7">
            <a:extLst>
              <a:ext uri="{FF2B5EF4-FFF2-40B4-BE49-F238E27FC236}">
                <a16:creationId xmlns:a16="http://schemas.microsoft.com/office/drawing/2014/main" id="{C59A1135-E831-9B46-DDE6-C41658CF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655" y="2622971"/>
            <a:ext cx="1060704" cy="29744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 dirty="0">
                <a:solidFill>
                  <a:srgbClr val="455560"/>
                </a:solidFill>
                <a:latin typeface="Open sans"/>
              </a:rPr>
              <a:t>Share of Inventory (</a:t>
            </a:r>
            <a:r>
              <a:rPr lang="en-GB" altLang="en-US" sz="800" dirty="0" err="1">
                <a:solidFill>
                  <a:srgbClr val="455560"/>
                </a:solidFill>
                <a:latin typeface="Open sans"/>
              </a:rPr>
              <a:t>iRED</a:t>
            </a:r>
            <a:r>
              <a:rPr lang="en-GB" altLang="en-US" sz="800" dirty="0">
                <a:solidFill>
                  <a:srgbClr val="455560"/>
                </a:solidFill>
                <a:latin typeface="Open sans"/>
              </a:rPr>
              <a:t>)</a:t>
            </a:r>
          </a:p>
        </p:txBody>
      </p:sp>
      <p:sp>
        <p:nvSpPr>
          <p:cNvPr id="52" name="AutoShape 7">
            <a:extLst>
              <a:ext uri="{FF2B5EF4-FFF2-40B4-BE49-F238E27FC236}">
                <a16:creationId xmlns:a16="http://schemas.microsoft.com/office/drawing/2014/main" id="{BE464C56-1308-A752-9A77-54D7A0D0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3853" y="3021703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 dirty="0">
                <a:solidFill>
                  <a:srgbClr val="455560"/>
                </a:solidFill>
                <a:latin typeface="Open sans"/>
              </a:rPr>
              <a:t>Competitive Share of Market (RMS)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2E81D1B8-71E6-A64D-1A86-874C682FE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3418724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 dirty="0">
                <a:solidFill>
                  <a:srgbClr val="455560"/>
                </a:solidFill>
                <a:latin typeface="Open sans"/>
              </a:rPr>
              <a:t>Invoice (CBS)</a:t>
            </a:r>
          </a:p>
        </p:txBody>
      </p:sp>
      <p:pic>
        <p:nvPicPr>
          <p:cNvPr id="40" name="Picture 14" descr="Workshop Azure">
            <a:extLst>
              <a:ext uri="{FF2B5EF4-FFF2-40B4-BE49-F238E27FC236}">
                <a16:creationId xmlns:a16="http://schemas.microsoft.com/office/drawing/2014/main" id="{42FC5374-AB9F-D8AD-D815-DD40B269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2" y="5462499"/>
            <a:ext cx="959347" cy="2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A Beginner's Guide to Terraform and Serverless">
            <a:extLst>
              <a:ext uri="{FF2B5EF4-FFF2-40B4-BE49-F238E27FC236}">
                <a16:creationId xmlns:a16="http://schemas.microsoft.com/office/drawing/2014/main" id="{34615F33-CAEA-E61B-88AB-4C66428B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2" y="6099663"/>
            <a:ext cx="1262460" cy="3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0C6D0EB-9834-3870-B680-8BD6BDD7F274}"/>
              </a:ext>
            </a:extLst>
          </p:cNvPr>
          <p:cNvSpPr/>
          <p:nvPr/>
        </p:nvSpPr>
        <p:spPr>
          <a:xfrm>
            <a:off x="10407237" y="95250"/>
            <a:ext cx="1562513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4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2EEFB-79C5-4800-8236-49E5554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TCCC-UnityHeadline" panose="020B0305030303020204" pitchFamily="34" charset="77"/>
              </a:rPr>
              <a:t>Current State 1.0 Framework Structure </a:t>
            </a:r>
          </a:p>
        </p:txBody>
      </p:sp>
      <p:sp>
        <p:nvSpPr>
          <p:cNvPr id="115" name="Slide Number Placeholder 2">
            <a:extLst>
              <a:ext uri="{FF2B5EF4-FFF2-40B4-BE49-F238E27FC236}">
                <a16:creationId xmlns:a16="http://schemas.microsoft.com/office/drawing/2014/main" id="{CAF27D3D-FC6C-414D-872F-7C3BA28BF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5D031-761F-474A-B909-166CBB0E6B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55560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55560">
                  <a:lumMod val="60000"/>
                  <a:lumOff val="4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F39986-BC19-9EEF-6820-826CE6AB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572918"/>
            <a:ext cx="11538857" cy="605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2C9615-B7DF-1069-2E82-F87E0D208705}"/>
              </a:ext>
            </a:extLst>
          </p:cNvPr>
          <p:cNvSpPr/>
          <p:nvPr/>
        </p:nvSpPr>
        <p:spPr>
          <a:xfrm>
            <a:off x="10407237" y="95250"/>
            <a:ext cx="1562513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3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2EEFB-79C5-4800-8236-49E5554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TCCC-UnityHeadline" panose="020B0305030303020204" pitchFamily="34" charset="77"/>
              </a:rPr>
              <a:t>Current State 1.0 Framework Gold </a:t>
            </a:r>
          </a:p>
        </p:txBody>
      </p:sp>
      <p:sp>
        <p:nvSpPr>
          <p:cNvPr id="115" name="Slide Number Placeholder 2">
            <a:extLst>
              <a:ext uri="{FF2B5EF4-FFF2-40B4-BE49-F238E27FC236}">
                <a16:creationId xmlns:a16="http://schemas.microsoft.com/office/drawing/2014/main" id="{CAF27D3D-FC6C-414D-872F-7C3BA28BF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5D031-761F-474A-B909-166CBB0E6B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55560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55560">
                  <a:lumMod val="60000"/>
                  <a:lumOff val="4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FAA297-D2B1-6000-2178-D547F965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" y="687958"/>
            <a:ext cx="11382103" cy="54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7D67F6-38BA-E784-6027-0B85E4AA2AEC}"/>
              </a:ext>
            </a:extLst>
          </p:cNvPr>
          <p:cNvSpPr/>
          <p:nvPr/>
        </p:nvSpPr>
        <p:spPr>
          <a:xfrm>
            <a:off x="10407237" y="95250"/>
            <a:ext cx="1562513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D3F4-26AD-491E-A79E-1DEE853D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098"/>
            <a:ext cx="10972799" cy="611504"/>
          </a:xfrm>
        </p:spPr>
        <p:txBody>
          <a:bodyPr/>
          <a:lstStyle/>
          <a:p>
            <a:r>
              <a:rPr lang="en-US" dirty="0"/>
              <a:t>Current State Model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83711-3ED8-863F-0E6A-A1184A11F729}"/>
              </a:ext>
            </a:extLst>
          </p:cNvPr>
          <p:cNvSpPr txBox="1"/>
          <p:nvPr/>
        </p:nvSpPr>
        <p:spPr>
          <a:xfrm>
            <a:off x="223484" y="907286"/>
            <a:ext cx="522402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27 Modeled Entities for </a:t>
            </a:r>
            <a:r>
              <a:rPr lang="en-US" b="1" i="1" dirty="0" err="1"/>
              <a:t>DnAIQ</a:t>
            </a:r>
            <a:r>
              <a:rPr lang="en-US" b="1" i="1" dirty="0"/>
              <a:t> Data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Across two different schemas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No conformed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Source specific facts and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3 disparate power bi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No ability to drill across data subject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Manual data loading process</a:t>
            </a:r>
          </a:p>
          <a:p>
            <a:endParaRPr lang="en-US" b="1" i="1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8CC1AE-CC17-6F06-15C5-67D9C8C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39" y="368869"/>
            <a:ext cx="5722683" cy="61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9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2EEFB-79C5-4800-8236-49E5554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0">
                <a:solidFill>
                  <a:schemeClr val="tx1"/>
                </a:solidFill>
                <a:latin typeface="TCCC-UnityHeadline" panose="020B0305030303020204" pitchFamily="34" charset="77"/>
              </a:rPr>
              <a:t>Future State Architecture </a:t>
            </a:r>
          </a:p>
        </p:txBody>
      </p:sp>
      <p:sp>
        <p:nvSpPr>
          <p:cNvPr id="104" name="Rounded Rectangle 122">
            <a:extLst>
              <a:ext uri="{FF2B5EF4-FFF2-40B4-BE49-F238E27FC236}">
                <a16:creationId xmlns:a16="http://schemas.microsoft.com/office/drawing/2014/main" id="{3BD535F1-406D-4B4D-80E4-780EAF11187F}"/>
              </a:ext>
            </a:extLst>
          </p:cNvPr>
          <p:cNvSpPr/>
          <p:nvPr/>
        </p:nvSpPr>
        <p:spPr>
          <a:xfrm>
            <a:off x="581769" y="5460242"/>
            <a:ext cx="10998511" cy="274320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Governance and Architecture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4359916" y="787355"/>
            <a:ext cx="4765621" cy="4235191"/>
          </a:xfrm>
          <a:prstGeom prst="roundRect">
            <a:avLst>
              <a:gd name="adj" fmla="val 4260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Repositories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581769" y="5099420"/>
            <a:ext cx="10998511" cy="323481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Operational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7694471" y="1064129"/>
            <a:ext cx="1340995" cy="3374016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Gold  /  Semantic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9214652" y="805920"/>
            <a:ext cx="1192585" cy="4229122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Provisioning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3139911" y="800725"/>
            <a:ext cx="1157549" cy="4234317"/>
          </a:xfrm>
          <a:prstGeom prst="roundRect">
            <a:avLst>
              <a:gd name="adj" fmla="val 7997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Ingestion and Integration (Extract, Transform and Load)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19123" y="1059733"/>
            <a:ext cx="1618907" cy="3374016"/>
          </a:xfrm>
          <a:prstGeom prst="roundRect">
            <a:avLst>
              <a:gd name="adj" fmla="val 7997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Structured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4412430" y="1029209"/>
            <a:ext cx="1528663" cy="3403709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SSDP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3CDFC60-2868-AE4B-BBD5-4BF601160086}"/>
              </a:ext>
            </a:extLst>
          </p:cNvPr>
          <p:cNvSpPr/>
          <p:nvPr/>
        </p:nvSpPr>
        <p:spPr>
          <a:xfrm>
            <a:off x="581769" y="6083564"/>
            <a:ext cx="10998511" cy="274320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Infrastructure and Systems Management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B08D7BA-5F33-5B47-BC75-907C94E690C7}"/>
              </a:ext>
            </a:extLst>
          </p:cNvPr>
          <p:cNvSpPr/>
          <p:nvPr/>
        </p:nvSpPr>
        <p:spPr>
          <a:xfrm>
            <a:off x="581769" y="5771903"/>
            <a:ext cx="10998511" cy="274320"/>
          </a:xfrm>
          <a:prstGeom prst="roundRect">
            <a:avLst/>
          </a:prstGeom>
          <a:solidFill>
            <a:srgbClr val="F2F0ED"/>
          </a:solidFill>
        </p:spPr>
        <p:txBody>
          <a:bodyPr wrap="square"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Tools and Technology</a:t>
            </a:r>
          </a:p>
        </p:txBody>
      </p:sp>
      <p:sp>
        <p:nvSpPr>
          <p:cNvPr id="115" name="Slide Number Placeholder 2">
            <a:extLst>
              <a:ext uri="{FF2B5EF4-FFF2-40B4-BE49-F238E27FC236}">
                <a16:creationId xmlns:a16="http://schemas.microsoft.com/office/drawing/2014/main" id="{CAF27D3D-FC6C-414D-872F-7C3BA28BF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5D031-761F-474A-B909-166CBB0E6B4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55560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55560">
                  <a:lumMod val="60000"/>
                  <a:lumOff val="4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B83F0-E6AF-460E-9542-E9974FEF3C49}"/>
              </a:ext>
            </a:extLst>
          </p:cNvPr>
          <p:cNvSpPr txBox="1"/>
          <p:nvPr/>
        </p:nvSpPr>
        <p:spPr>
          <a:xfrm>
            <a:off x="6093799" y="1784440"/>
            <a:ext cx="158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NAOU Data Product Workspace – </a:t>
            </a:r>
            <a:r>
              <a:rPr lang="en-US" dirty="0" err="1"/>
              <a:t>DnA</a:t>
            </a:r>
            <a:r>
              <a:rPr lang="en-US" dirty="0"/>
              <a:t> IQ</a:t>
            </a:r>
          </a:p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C41481-F2EB-46B3-840D-867E0503ED92}"/>
              </a:ext>
            </a:extLst>
          </p:cNvPr>
          <p:cNvSpPr txBox="1"/>
          <p:nvPr/>
        </p:nvSpPr>
        <p:spPr>
          <a:xfrm>
            <a:off x="7720472" y="1829400"/>
            <a:ext cx="131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US"/>
              <a:t>NAOU Data Product Workspace – – </a:t>
            </a:r>
            <a:r>
              <a:rPr lang="en-US" err="1"/>
              <a:t>DnA</a:t>
            </a:r>
            <a:r>
              <a:rPr lang="en-US"/>
              <a:t> IQ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F1378-87EF-4C90-99F9-F2000DE1EF75}"/>
              </a:ext>
            </a:extLst>
          </p:cNvPr>
          <p:cNvSpPr txBox="1"/>
          <p:nvPr/>
        </p:nvSpPr>
        <p:spPr>
          <a:xfrm>
            <a:off x="4470908" y="1774665"/>
            <a:ext cx="145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</a:defRPr>
            </a:lvl1pPr>
          </a:lstStyle>
          <a:p>
            <a:r>
              <a:rPr lang="en-US"/>
              <a:t>Regional SSDP Ingestion/Lakehouse</a:t>
            </a:r>
          </a:p>
          <a:p>
            <a:endParaRPr lang="en-US">
              <a:effectLst/>
              <a:latin typeface="Calibri" panose="020F0502020204030204" pitchFamily="34" charset="0"/>
            </a:endParaRPr>
          </a:p>
        </p:txBody>
      </p:sp>
      <p:sp>
        <p:nvSpPr>
          <p:cNvPr id="121" name="AutoShape 7">
            <a:extLst>
              <a:ext uri="{FF2B5EF4-FFF2-40B4-BE49-F238E27FC236}">
                <a16:creationId xmlns:a16="http://schemas.microsoft.com/office/drawing/2014/main" id="{6F506D0F-0571-4C4A-8A36-685968A49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2096826"/>
            <a:ext cx="1458268" cy="963071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Master and Reference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Customer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>
                <a:solidFill>
                  <a:srgbClr val="455560"/>
                </a:solidFill>
                <a:latin typeface="Open sans"/>
              </a:rPr>
              <a:t>KO Bottler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>
                <a:solidFill>
                  <a:srgbClr val="455560"/>
                </a:solidFill>
                <a:latin typeface="Open sans"/>
              </a:rPr>
              <a:t>KO Product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KO Calendar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>
                <a:solidFill>
                  <a:srgbClr val="455560"/>
                </a:solidFill>
                <a:latin typeface="Open sans"/>
              </a:rPr>
              <a:t>KO Outlet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Sales Branch</a:t>
            </a:r>
          </a:p>
        </p:txBody>
      </p:sp>
      <p:sp>
        <p:nvSpPr>
          <p:cNvPr id="84" name="AutoShape 7">
            <a:extLst>
              <a:ext uri="{FF2B5EF4-FFF2-40B4-BE49-F238E27FC236}">
                <a16:creationId xmlns:a16="http://schemas.microsoft.com/office/drawing/2014/main" id="{DF0BF95E-2050-459B-B5B0-7DE973C1E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867" y="4135621"/>
            <a:ext cx="2960606" cy="201366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Consolidated </a:t>
            </a:r>
            <a:r>
              <a:rPr kumimoji="0" lang="en-GB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DnA</a:t>
            </a:r>
            <a:r>
              <a:rPr kumimoji="0" lang="en-GB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 IQ</a:t>
            </a:r>
          </a:p>
        </p:txBody>
      </p:sp>
      <p:sp>
        <p:nvSpPr>
          <p:cNvPr id="88" name="Rounded Rectangle 183">
            <a:extLst>
              <a:ext uri="{FF2B5EF4-FFF2-40B4-BE49-F238E27FC236}">
                <a16:creationId xmlns:a16="http://schemas.microsoft.com/office/drawing/2014/main" id="{CD14F0D9-818E-41F2-A095-D76119AA6ACA}"/>
              </a:ext>
            </a:extLst>
          </p:cNvPr>
          <p:cNvSpPr/>
          <p:nvPr/>
        </p:nvSpPr>
        <p:spPr>
          <a:xfrm>
            <a:off x="10519577" y="815445"/>
            <a:ext cx="1060704" cy="4229122"/>
          </a:xfrm>
          <a:prstGeom prst="roundRect">
            <a:avLst>
              <a:gd name="adj" fmla="val 5609"/>
            </a:avLst>
          </a:prstGeom>
          <a:solidFill>
            <a:srgbClr val="F2F0ED"/>
          </a:solidFill>
        </p:spPr>
        <p:txBody>
          <a:bodyPr wrap="square" tIns="91440" bIns="9144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Business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9" name="AutoShape 7">
            <a:extLst>
              <a:ext uri="{FF2B5EF4-FFF2-40B4-BE49-F238E27FC236}">
                <a16:creationId xmlns:a16="http://schemas.microsoft.com/office/drawing/2014/main" id="{6854876A-3BA7-4B94-B1DE-3568D557F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1749380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Commercial</a:t>
            </a:r>
          </a:p>
        </p:txBody>
      </p:sp>
      <p:sp>
        <p:nvSpPr>
          <p:cNvPr id="90" name="AutoShape 7">
            <a:extLst>
              <a:ext uri="{FF2B5EF4-FFF2-40B4-BE49-F238E27FC236}">
                <a16:creationId xmlns:a16="http://schemas.microsoft.com/office/drawing/2014/main" id="{7BE5D2CF-F1D5-4FD3-8C95-790FEB8D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2037548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Franchise</a:t>
            </a:r>
          </a:p>
        </p:txBody>
      </p:sp>
      <p:sp>
        <p:nvSpPr>
          <p:cNvPr id="93" name="AutoShape 7">
            <a:extLst>
              <a:ext uri="{FF2B5EF4-FFF2-40B4-BE49-F238E27FC236}">
                <a16:creationId xmlns:a16="http://schemas.microsoft.com/office/drawing/2014/main" id="{A1DB95B0-A857-4F9C-ADCC-BDF76E7B1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4" y="2325716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Executive Leadership Team</a:t>
            </a:r>
          </a:p>
        </p:txBody>
      </p:sp>
      <p:sp>
        <p:nvSpPr>
          <p:cNvPr id="105" name="AutoShape 7">
            <a:extLst>
              <a:ext uri="{FF2B5EF4-FFF2-40B4-BE49-F238E27FC236}">
                <a16:creationId xmlns:a16="http://schemas.microsoft.com/office/drawing/2014/main" id="{9C82EC8A-0FE3-FD4C-B2A3-2DD077F4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3117466"/>
            <a:ext cx="1458268" cy="963071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Transactional Data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 dirty="0">
                <a:solidFill>
                  <a:srgbClr val="455560"/>
                </a:solidFill>
                <a:latin typeface="Open sans"/>
              </a:rPr>
              <a:t>Facings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Competitive Sales Data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 dirty="0">
                <a:solidFill>
                  <a:srgbClr val="455560"/>
                </a:solidFill>
                <a:latin typeface="Open sans"/>
              </a:rPr>
              <a:t>Coke Invoices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altLang="en-US" sz="800" b="0" i="0" u="none" strike="noStrike" kern="1200" cap="none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" name="AutoShape 7">
            <a:extLst>
              <a:ext uri="{FF2B5EF4-FFF2-40B4-BE49-F238E27FC236}">
                <a16:creationId xmlns:a16="http://schemas.microsoft.com/office/drawing/2014/main" id="{55F830BB-463C-A640-B3F6-EFEE4A61C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4470" y="2172523"/>
            <a:ext cx="1219685" cy="192575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800">
                <a:solidFill>
                  <a:srgbClr val="455560"/>
                </a:solidFill>
                <a:latin typeface="Open sans"/>
              </a:rPr>
              <a:t>Measures</a:t>
            </a:r>
            <a:endParaRPr kumimoji="0" lang="en-GB" altLang="en-US" sz="800" b="1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Availability %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>
                <a:solidFill>
                  <a:srgbClr val="455560"/>
                </a:solidFill>
                <a:latin typeface="Open sans"/>
              </a:rPr>
              <a:t>Avg. # of Displays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Avg. # of Facings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Product Sales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en-US" sz="800" b="0">
                <a:solidFill>
                  <a:srgbClr val="455560"/>
                </a:solidFill>
                <a:latin typeface="Open sans"/>
              </a:rPr>
              <a:t>Product Volume</a:t>
            </a: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altLang="en-US" sz="800" b="1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Blended </a:t>
            </a:r>
            <a:r>
              <a:rPr lang="en-GB" altLang="en-US" sz="800">
                <a:solidFill>
                  <a:srgbClr val="455560"/>
                </a:solidFill>
                <a:latin typeface="Open sans"/>
              </a:rPr>
              <a:t>Measures</a:t>
            </a:r>
            <a:endParaRPr kumimoji="0" lang="en-GB" altLang="en-US" sz="800" b="1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  <a:p>
            <a:pPr marL="115888" marR="0" lvl="0" indent="-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SOVI:SOM Ratio (Value &amp; Volume EQ)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AEE071C-12E5-6448-B7EE-7CAE7CA8418C}"/>
              </a:ext>
            </a:extLst>
          </p:cNvPr>
          <p:cNvSpPr/>
          <p:nvPr/>
        </p:nvSpPr>
        <p:spPr>
          <a:xfrm>
            <a:off x="9261770" y="1258263"/>
            <a:ext cx="1088455" cy="1157877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Analytic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71A1787-8C3C-F44A-9A67-1F9947E0ACBD}"/>
              </a:ext>
            </a:extLst>
          </p:cNvPr>
          <p:cNvSpPr/>
          <p:nvPr/>
        </p:nvSpPr>
        <p:spPr>
          <a:xfrm>
            <a:off x="9247923" y="2481219"/>
            <a:ext cx="1088455" cy="1589592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Delivery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82A833C-09CE-A742-8132-1A47381ACC13}"/>
              </a:ext>
            </a:extLst>
          </p:cNvPr>
          <p:cNvSpPr/>
          <p:nvPr/>
        </p:nvSpPr>
        <p:spPr>
          <a:xfrm>
            <a:off x="9257194" y="4154199"/>
            <a:ext cx="1088455" cy="779589"/>
          </a:xfrm>
          <a:prstGeom prst="roundRect">
            <a:avLst>
              <a:gd name="adj" fmla="val 5335"/>
            </a:avLst>
          </a:prstGeom>
          <a:solidFill>
            <a:srgbClr val="D5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Self Service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482FA6F2-3BFD-3F4C-94A9-97A98ADC3F24}"/>
              </a:ext>
            </a:extLst>
          </p:cNvPr>
          <p:cNvSpPr/>
          <p:nvPr/>
        </p:nvSpPr>
        <p:spPr>
          <a:xfrm>
            <a:off x="9323373" y="2808788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Web Browser (PBI)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86EA08E-28BC-C44B-BBA5-A613048F7828}"/>
              </a:ext>
            </a:extLst>
          </p:cNvPr>
          <p:cNvSpPr/>
          <p:nvPr/>
        </p:nvSpPr>
        <p:spPr>
          <a:xfrm>
            <a:off x="9323373" y="3114563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Mobile (PBI)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FC3D37-224E-AD43-B97B-51B396725608}"/>
              </a:ext>
            </a:extLst>
          </p:cNvPr>
          <p:cNvSpPr/>
          <p:nvPr/>
        </p:nvSpPr>
        <p:spPr>
          <a:xfrm>
            <a:off x="9323373" y="3428689"/>
            <a:ext cx="904188" cy="267645"/>
          </a:xfrm>
          <a:prstGeom prst="roundRect">
            <a:avLst>
              <a:gd name="adj" fmla="val 12498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Email (PBI)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2D723-4B33-19E3-CE32-D5AAAC7D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13" y="1260092"/>
            <a:ext cx="5207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5CC9A-ABC9-600E-8D7F-AFF3B9C8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61" y="1329365"/>
            <a:ext cx="520700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24E36-6943-31A8-9924-80A92DB1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42" y="1329365"/>
            <a:ext cx="5207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A12BD-FE27-3EE2-59AF-456E72AE23AD}"/>
              </a:ext>
            </a:extLst>
          </p:cNvPr>
          <p:cNvSpPr txBox="1"/>
          <p:nvPr/>
        </p:nvSpPr>
        <p:spPr>
          <a:xfrm>
            <a:off x="3021638" y="1853517"/>
            <a:ext cx="14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i="0" u="none" strike="noStrike" cap="none" spc="0" normalizeH="0" baseline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</a:defRPr>
            </a:lvl1pPr>
          </a:lstStyle>
          <a:p>
            <a:r>
              <a:rPr lang="en-US">
                <a:effectLst/>
                <a:latin typeface="Calibri" panose="020F0502020204030204" pitchFamily="34" charset="0"/>
              </a:rPr>
              <a:t>NAOU SSDP Ingestion Engine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0B8264-6ACF-E315-FD92-679AE318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50" y="2204883"/>
            <a:ext cx="692146" cy="658383"/>
          </a:xfrm>
          <a:prstGeom prst="rect">
            <a:avLst/>
          </a:prstGeom>
        </p:spPr>
      </p:pic>
      <p:pic>
        <p:nvPicPr>
          <p:cNvPr id="1026" name="Picture 2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C3453ACD-EC89-464D-7285-990BFD62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46" y="1967219"/>
            <a:ext cx="809609" cy="3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1">
            <a:extLst>
              <a:ext uri="{FF2B5EF4-FFF2-40B4-BE49-F238E27FC236}">
                <a16:creationId xmlns:a16="http://schemas.microsoft.com/office/drawing/2014/main" id="{6408110F-0A4D-A80A-9E00-A62ABF8F5F6C}"/>
              </a:ext>
            </a:extLst>
          </p:cNvPr>
          <p:cNvSpPr/>
          <p:nvPr/>
        </p:nvSpPr>
        <p:spPr>
          <a:xfrm>
            <a:off x="587103" y="812892"/>
            <a:ext cx="2502486" cy="4192041"/>
          </a:xfrm>
          <a:prstGeom prst="roundRect">
            <a:avLst>
              <a:gd name="adj" fmla="val 5368"/>
            </a:avLst>
          </a:prstGeom>
          <a:solidFill>
            <a:srgbClr val="F2F0ED"/>
          </a:solidFill>
        </p:spPr>
        <p:txBody>
          <a:bodyPr wrap="square" tIns="91440" bIns="9144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455560">
                  <a:lumMod val="65000"/>
                  <a:lumOff val="35000"/>
                </a:srgbClr>
              </a:buClr>
              <a:buSzPct val="12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Sources </a:t>
            </a:r>
          </a:p>
        </p:txBody>
      </p:sp>
      <p:sp>
        <p:nvSpPr>
          <p:cNvPr id="11" name="Rounded Rectangle 115">
            <a:extLst>
              <a:ext uri="{FF2B5EF4-FFF2-40B4-BE49-F238E27FC236}">
                <a16:creationId xmlns:a16="http://schemas.microsoft.com/office/drawing/2014/main" id="{AD606A6F-F5E9-6F52-DECF-8A628039D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5" y="1105964"/>
            <a:ext cx="2330796" cy="881538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Current Sources (SSDP)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B381AC49-B41C-CE21-97C7-14AB7FED3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891" y="1384965"/>
            <a:ext cx="1060704" cy="250053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>
              <a:defRPr/>
            </a:pPr>
            <a:r>
              <a:rPr lang="en-US" sz="800"/>
              <a:t>CBS Invoices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B2D5F1EC-21B7-F77F-D025-F1D3BB154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20" y="1690527"/>
            <a:ext cx="1060704" cy="182261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err="1">
                <a:solidFill>
                  <a:srgbClr val="455560"/>
                </a:solidFill>
                <a:latin typeface="Open sans"/>
              </a:rPr>
              <a:t>iRED</a:t>
            </a:r>
            <a:endParaRPr kumimoji="0" lang="en-GB" altLang="en-US" sz="700" b="0" i="0" u="none" strike="noStrike" kern="1200" cap="none" spc="0" normalizeH="0" baseline="0" noProof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Open sans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90F9ADDD-1187-9D85-1111-0AE3E717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57" y="1384348"/>
            <a:ext cx="1060704" cy="250670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Nielsen RMS</a:t>
            </a:r>
          </a:p>
        </p:txBody>
      </p:sp>
      <p:sp>
        <p:nvSpPr>
          <p:cNvPr id="18" name="Rounded Rectangle 115">
            <a:extLst>
              <a:ext uri="{FF2B5EF4-FFF2-40B4-BE49-F238E27FC236}">
                <a16:creationId xmlns:a16="http://schemas.microsoft.com/office/drawing/2014/main" id="{66812F23-67C9-6B68-9424-753941FE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65" y="2045798"/>
            <a:ext cx="2330796" cy="1701274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Future Sources (SSDP)</a:t>
            </a:r>
          </a:p>
        </p:txBody>
      </p:sp>
      <p:sp>
        <p:nvSpPr>
          <p:cNvPr id="20" name="Rounded Rectangle 115">
            <a:extLst>
              <a:ext uri="{FF2B5EF4-FFF2-40B4-BE49-F238E27FC236}">
                <a16:creationId xmlns:a16="http://schemas.microsoft.com/office/drawing/2014/main" id="{59D90E82-2EFC-257A-3A44-6EE28F27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91" y="3837432"/>
            <a:ext cx="2320270" cy="1102284"/>
          </a:xfrm>
          <a:prstGeom prst="roundRect">
            <a:avLst>
              <a:gd name="adj" fmla="val 8830"/>
            </a:avLst>
          </a:prstGeom>
          <a:solidFill>
            <a:srgbClr val="D5D9D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60807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MS PGothic" panose="020B0600070205080204" pitchFamily="34" charset="-128"/>
                <a:cs typeface="+mn-cs"/>
              </a:rPr>
              <a:t>Manual Inputs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2B0912B0-668A-5A89-702B-70FA10F5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62" y="4016876"/>
            <a:ext cx="2243067" cy="840639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prx_nielsen_market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ir_nielsen_prod_map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nielsen_ko_calendar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ir_location_map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nielsen_custhier_manual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bottler_branch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_*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ielsen_bottlerhier_manual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lmp_rate_table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dimLocalMarketProgram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irDoorlevelFacingConfig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dim_bottler_tier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ir_session_qc_list</a:t>
            </a:r>
            <a:r>
              <a:rPr lang="en-US" altLang="en-US" sz="800">
                <a:solidFill>
                  <a:srgbClr val="455560"/>
                </a:solidFill>
                <a:latin typeface="Open sans"/>
              </a:rPr>
              <a:t>, </a:t>
            </a:r>
            <a:r>
              <a:rPr lang="en-US" altLang="en-US" sz="800" err="1">
                <a:solidFill>
                  <a:srgbClr val="455560"/>
                </a:solidFill>
                <a:latin typeface="Open sans"/>
              </a:rPr>
              <a:t>dimCreditReportType</a:t>
            </a:r>
            <a:endParaRPr lang="en-US" altLang="en-US" sz="800">
              <a:solidFill>
                <a:srgbClr val="455560"/>
              </a:solidFill>
              <a:latin typeface="Open sans"/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2AD2EC94-3E06-578E-3AC0-8CFF17B7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59" y="22841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Plus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1C58C419-8CCD-8670-82C7-0CAED082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22" y="34856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CDE Excel </a:t>
            </a:r>
            <a:r>
              <a:rPr lang="en-US" sz="800" kern="1200" err="1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Cona</a:t>
            </a:r>
            <a:endParaRPr lang="en-US" sz="800" kern="1200">
              <a:solidFill>
                <a:schemeClr val="tx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F6E41F83-AD30-8CDB-F7C9-C45E352FD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63" y="3197434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TPM</a:t>
            </a:r>
          </a:p>
        </p:txBody>
      </p:sp>
      <p:sp>
        <p:nvSpPr>
          <p:cNvPr id="32" name="AutoShape 7">
            <a:extLst>
              <a:ext uri="{FF2B5EF4-FFF2-40B4-BE49-F238E27FC236}">
                <a16:creationId xmlns:a16="http://schemas.microsoft.com/office/drawing/2014/main" id="{0A11E2CF-80D0-F8AE-BEF7-8CD3D775D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93" y="2579172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Curio DSD</a:t>
            </a: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7E5D3902-DA64-43AB-657B-83AA9379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63" y="2897327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Walmart Illuminate</a:t>
            </a:r>
          </a:p>
        </p:txBody>
      </p:sp>
      <p:sp>
        <p:nvSpPr>
          <p:cNvPr id="36" name="AutoShape 7">
            <a:extLst>
              <a:ext uri="{FF2B5EF4-FFF2-40B4-BE49-F238E27FC236}">
                <a16:creationId xmlns:a16="http://schemas.microsoft.com/office/drawing/2014/main" id="{9B950D18-0B59-570D-17DE-FE02A581C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365" y="22841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 err="1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FinHub</a:t>
            </a: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(Rex/BPC)</a:t>
            </a:r>
          </a:p>
        </p:txBody>
      </p:sp>
      <p:sp>
        <p:nvSpPr>
          <p:cNvPr id="38" name="AutoShape 7">
            <a:extLst>
              <a:ext uri="{FF2B5EF4-FFF2-40B4-BE49-F238E27FC236}">
                <a16:creationId xmlns:a16="http://schemas.microsoft.com/office/drawing/2014/main" id="{4D2ADFFC-5F95-EE3C-D167-51E0ECCDF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628" y="3485690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/>
              <a:t>My Coke</a:t>
            </a:r>
          </a:p>
        </p:txBody>
      </p:sp>
      <p:sp>
        <p:nvSpPr>
          <p:cNvPr id="40" name="AutoShape 7">
            <a:extLst>
              <a:ext uri="{FF2B5EF4-FFF2-40B4-BE49-F238E27FC236}">
                <a16:creationId xmlns:a16="http://schemas.microsoft.com/office/drawing/2014/main" id="{9623DA02-88CA-7EF4-C165-F27BE3827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869" y="3197434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/>
            <a:r>
              <a:rPr lang="en-US" sz="800" err="1"/>
              <a:t>eRed</a:t>
            </a:r>
            <a:endParaRPr lang="en-US" sz="800"/>
          </a:p>
        </p:txBody>
      </p:sp>
      <p:sp>
        <p:nvSpPr>
          <p:cNvPr id="42" name="AutoShape 7">
            <a:extLst>
              <a:ext uri="{FF2B5EF4-FFF2-40B4-BE49-F238E27FC236}">
                <a16:creationId xmlns:a16="http://schemas.microsoft.com/office/drawing/2014/main" id="{CEFF7E47-16EC-4582-2A09-26F9EB3B7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699" y="2579172"/>
            <a:ext cx="1060704" cy="243727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 P28, P29, P30, P31</a:t>
            </a:r>
          </a:p>
        </p:txBody>
      </p:sp>
      <p:sp>
        <p:nvSpPr>
          <p:cNvPr id="44" name="AutoShape 7">
            <a:extLst>
              <a:ext uri="{FF2B5EF4-FFF2-40B4-BE49-F238E27FC236}">
                <a16:creationId xmlns:a16="http://schemas.microsoft.com/office/drawing/2014/main" id="{E2C2080A-0065-C056-A7AA-47F8465A8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869" y="2897327"/>
            <a:ext cx="1060704" cy="23186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 defTabSz="914400" rtl="0" eaLnBrk="1" fontAlgn="b" latinLnBrk="0" hangingPunct="1">
              <a:buFont typeface="Arial" panose="020B0604020202020204" pitchFamily="34" charset="0"/>
              <a:buNone/>
            </a:pPr>
            <a:r>
              <a:rPr lang="en-US" sz="8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Crest</a:t>
            </a:r>
          </a:p>
        </p:txBody>
      </p:sp>
      <p:sp>
        <p:nvSpPr>
          <p:cNvPr id="46" name="AutoShape 7">
            <a:extLst>
              <a:ext uri="{FF2B5EF4-FFF2-40B4-BE49-F238E27FC236}">
                <a16:creationId xmlns:a16="http://schemas.microsoft.com/office/drawing/2014/main" id="{8465EFCA-5D3B-D731-C711-DF2169A50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44" y="1646542"/>
            <a:ext cx="1060704" cy="250053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>
              <a:defRPr/>
            </a:pPr>
            <a:r>
              <a:rPr lang="en-US" sz="800"/>
              <a:t>Beach, Numerator</a:t>
            </a:r>
          </a:p>
        </p:txBody>
      </p:sp>
      <p:sp>
        <p:nvSpPr>
          <p:cNvPr id="47" name="AutoShape 7">
            <a:extLst>
              <a:ext uri="{FF2B5EF4-FFF2-40B4-BE49-F238E27FC236}">
                <a16:creationId xmlns:a16="http://schemas.microsoft.com/office/drawing/2014/main" id="{8C9B6C07-6681-5E61-3658-DE93E549A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229" y="2308999"/>
            <a:ext cx="1060704" cy="297448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Share of Inventory</a:t>
            </a:r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CAC0CE53-4F4D-6902-B0C1-218F6B92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427" y="2707731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 dirty="0">
                <a:solidFill>
                  <a:srgbClr val="455560"/>
                </a:solidFill>
                <a:latin typeface="Open sans"/>
              </a:rPr>
              <a:t>Competitive Share of Market</a:t>
            </a:r>
          </a:p>
        </p:txBody>
      </p:sp>
      <p:sp>
        <p:nvSpPr>
          <p:cNvPr id="49" name="AutoShape 7">
            <a:extLst>
              <a:ext uri="{FF2B5EF4-FFF2-40B4-BE49-F238E27FC236}">
                <a16:creationId xmlns:a16="http://schemas.microsoft.com/office/drawing/2014/main" id="{E92AD864-E721-4BB4-ECD0-71153E722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674" y="3104752"/>
            <a:ext cx="1060704" cy="301752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/>
            <a:r>
              <a:rPr lang="en-GB" altLang="en-US" sz="800">
                <a:solidFill>
                  <a:srgbClr val="455560"/>
                </a:solidFill>
                <a:latin typeface="Open sans"/>
              </a:rPr>
              <a:t>Invoice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16D3836C-73A4-FA4E-BA26-A311A94B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83" y="2644643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Bottlers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BF013DF-E818-7F40-33B0-7483F8206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9337" y="2956161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Retail Sales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20EC2BBE-1AAB-CE5E-06F4-734DC1D5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9337" y="3255413"/>
            <a:ext cx="886785" cy="234644"/>
          </a:xfrm>
          <a:prstGeom prst="roundRect">
            <a:avLst>
              <a:gd name="adj" fmla="val 10671"/>
            </a:avLst>
          </a:prstGeom>
          <a:solidFill>
            <a:schemeClr val="bg1"/>
          </a:solidFill>
          <a:ln w="6350" algn="ctr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rgbClr val="5F718D">
                <a:alpha val="74997"/>
              </a:srgbClr>
            </a:prstShdw>
          </a:effectLst>
        </p:spPr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0" i="0" u="none" strike="noStrike" kern="1200" cap="none" spc="0" normalizeH="0" baseline="0" noProof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Open sans"/>
                <a:ea typeface="ＭＳ Ｐゴシック" panose="020B0600070205080204" pitchFamily="34" charset="-128"/>
                <a:cs typeface="+mn-cs"/>
              </a:rPr>
              <a:t>Strategy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5FCB0C-2050-E66E-0EB7-8850089DC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783" y="1363917"/>
            <a:ext cx="564241" cy="430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F5E3D9-29C9-1594-7B89-39DB9A7D58F1}"/>
              </a:ext>
            </a:extLst>
          </p:cNvPr>
          <p:cNvSpPr txBox="1"/>
          <p:nvPr/>
        </p:nvSpPr>
        <p:spPr>
          <a:xfrm>
            <a:off x="5640355" y="287382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CF1CD-9A07-3DA9-BFB4-D6F5760688CF}"/>
              </a:ext>
            </a:extLst>
          </p:cNvPr>
          <p:cNvSpPr txBox="1"/>
          <p:nvPr/>
        </p:nvSpPr>
        <p:spPr>
          <a:xfrm>
            <a:off x="7835110" y="876474"/>
            <a:ext cx="603674" cy="41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1" name="Picture 20" descr="A yellow sign with black text&#10;&#10;Description automatically generated">
            <a:extLst>
              <a:ext uri="{FF2B5EF4-FFF2-40B4-BE49-F238E27FC236}">
                <a16:creationId xmlns:a16="http://schemas.microsoft.com/office/drawing/2014/main" id="{C106A4DF-CAAB-6410-ED08-C3E7D2F4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22296" y="4428237"/>
            <a:ext cx="358250" cy="421101"/>
          </a:xfrm>
          <a:prstGeom prst="rect">
            <a:avLst/>
          </a:prstGeom>
        </p:spPr>
      </p:pic>
      <p:pic>
        <p:nvPicPr>
          <p:cNvPr id="33" name="Picture 32" descr="A yellow sign with black text&#10;&#10;Description automatically generated">
            <a:extLst>
              <a:ext uri="{FF2B5EF4-FFF2-40B4-BE49-F238E27FC236}">
                <a16:creationId xmlns:a16="http://schemas.microsoft.com/office/drawing/2014/main" id="{A1B29904-0FCB-9A7F-AD4B-D40941A17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53175" y="1507681"/>
            <a:ext cx="358250" cy="4211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13E601-650F-E41C-23BB-A14CB694F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120" y="4491318"/>
            <a:ext cx="1340996" cy="526820"/>
          </a:xfrm>
          <a:prstGeom prst="rect">
            <a:avLst/>
          </a:prstGeom>
        </p:spPr>
      </p:pic>
      <p:pic>
        <p:nvPicPr>
          <p:cNvPr id="1030" name="Picture 6" descr="Top Data Scientists to Follow &amp; Best Data Science Tutorials on GitHub">
            <a:extLst>
              <a:ext uri="{FF2B5EF4-FFF2-40B4-BE49-F238E27FC236}">
                <a16:creationId xmlns:a16="http://schemas.microsoft.com/office/drawing/2014/main" id="{B65409B3-0C48-28AD-1186-6EBC7BB7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92" y="5850499"/>
            <a:ext cx="744246" cy="1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s code">
            <a:extLst>
              <a:ext uri="{FF2B5EF4-FFF2-40B4-BE49-F238E27FC236}">
                <a16:creationId xmlns:a16="http://schemas.microsoft.com/office/drawing/2014/main" id="{8C3003EC-F723-AE55-C392-4D34547F9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27526"/>
          <a:stretch/>
        </p:blipFill>
        <p:spPr bwMode="auto">
          <a:xfrm>
            <a:off x="805806" y="5794266"/>
            <a:ext cx="1095659" cy="2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orkshop Azure">
            <a:extLst>
              <a:ext uri="{FF2B5EF4-FFF2-40B4-BE49-F238E27FC236}">
                <a16:creationId xmlns:a16="http://schemas.microsoft.com/office/drawing/2014/main" id="{CDF4CC68-7E4D-43CC-8A88-A9208FCCA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2" y="5462499"/>
            <a:ext cx="959347" cy="2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it Hub actions">
            <a:extLst>
              <a:ext uri="{FF2B5EF4-FFF2-40B4-BE49-F238E27FC236}">
                <a16:creationId xmlns:a16="http://schemas.microsoft.com/office/drawing/2014/main" id="{6AF996D0-D4D2-CA68-3A50-2C52677F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19" y="5795518"/>
            <a:ext cx="467607" cy="2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Beginner's Guide to Terraform and Serverless">
            <a:extLst>
              <a:ext uri="{FF2B5EF4-FFF2-40B4-BE49-F238E27FC236}">
                <a16:creationId xmlns:a16="http://schemas.microsoft.com/office/drawing/2014/main" id="{523901CD-6C1F-BC71-76FF-F40B5BE4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6" y="6050833"/>
            <a:ext cx="1262460" cy="3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ulti-Home with Azure Log Analytics SCOM, Custom Logs">
            <a:extLst>
              <a:ext uri="{FF2B5EF4-FFF2-40B4-BE49-F238E27FC236}">
                <a16:creationId xmlns:a16="http://schemas.microsoft.com/office/drawing/2014/main" id="{8A3DD4DA-7A8C-8C76-FC2C-48FEC253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4"/>
          <a:stretch/>
        </p:blipFill>
        <p:spPr bwMode="auto">
          <a:xfrm>
            <a:off x="911869" y="4997870"/>
            <a:ext cx="1102621" cy="4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42B76-22B2-9CD5-0280-7F7DB72E0CC4}"/>
              </a:ext>
            </a:extLst>
          </p:cNvPr>
          <p:cNvSpPr/>
          <p:nvPr/>
        </p:nvSpPr>
        <p:spPr>
          <a:xfrm>
            <a:off x="10407237" y="95250"/>
            <a:ext cx="1562513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CCC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30009"/>
      </a:accent1>
      <a:accent2>
        <a:srgbClr val="FF560E"/>
      </a:accent2>
      <a:accent3>
        <a:srgbClr val="E5813E"/>
      </a:accent3>
      <a:accent4>
        <a:srgbClr val="B59E74"/>
      </a:accent4>
      <a:accent5>
        <a:srgbClr val="69C9CE"/>
      </a:accent5>
      <a:accent6>
        <a:srgbClr val="69C97F"/>
      </a:accent6>
      <a:hlink>
        <a:srgbClr val="F30009"/>
      </a:hlink>
      <a:folHlink>
        <a:srgbClr val="9999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TCCC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30009"/>
      </a:accent1>
      <a:accent2>
        <a:srgbClr val="FF560E"/>
      </a:accent2>
      <a:accent3>
        <a:srgbClr val="E5813E"/>
      </a:accent3>
      <a:accent4>
        <a:srgbClr val="B59E74"/>
      </a:accent4>
      <a:accent5>
        <a:srgbClr val="69C9CE"/>
      </a:accent5>
      <a:accent6>
        <a:srgbClr val="69C97F"/>
      </a:accent6>
      <a:hlink>
        <a:srgbClr val="F30009"/>
      </a:hlink>
      <a:folHlink>
        <a:srgbClr val="9999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bbb05b6-3d2b-42d1-8292-af6fd481b2e3">
      <Terms xmlns="http://schemas.microsoft.com/office/infopath/2007/PartnerControls"/>
    </lcf76f155ced4ddcb4097134ff3c332f>
    <TaxCatchAll xmlns="deb19024-7a50-4464-ba62-e900cae012ca" xsi:nil="true"/>
    <SharedWithUsers xmlns="deb19024-7a50-4464-ba62-e900cae012ca">
      <UserInfo>
        <DisplayName>Scott Hakim [C]</DisplayName>
        <AccountId>19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A5D3BE4484234A916A40F1ED6D5C9E" ma:contentTypeVersion="14" ma:contentTypeDescription="Create a new document." ma:contentTypeScope="" ma:versionID="0bdcf6f4fb782b90d912e832fe559841">
  <xsd:schema xmlns:xsd="http://www.w3.org/2001/XMLSchema" xmlns:xs="http://www.w3.org/2001/XMLSchema" xmlns:p="http://schemas.microsoft.com/office/2006/metadata/properties" xmlns:ns2="2bbb05b6-3d2b-42d1-8292-af6fd481b2e3" xmlns:ns3="deb19024-7a50-4464-ba62-e900cae012ca" targetNamespace="http://schemas.microsoft.com/office/2006/metadata/properties" ma:root="true" ma:fieldsID="cea017ddc3f7f71a7aafd50e1a0a11ee" ns2:_="" ns3:_="">
    <xsd:import namespace="2bbb05b6-3d2b-42d1-8292-af6fd481b2e3"/>
    <xsd:import namespace="deb19024-7a50-4464-ba62-e900cae012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bb05b6-3d2b-42d1-8292-af6fd481b2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867ace18-30cd-465d-8502-b80bed3902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19024-7a50-4464-ba62-e900cae012c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6197e581-53fd-4309-930a-2e55c6db64b7}" ma:internalName="TaxCatchAll" ma:showField="CatchAllData" ma:web="deb19024-7a50-4464-ba62-e900cae012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AA002-4A13-459E-9801-078357391D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BFDE0-A5FF-44FD-86BC-78D1B22DD899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bbb05b6-3d2b-42d1-8292-af6fd481b2e3"/>
    <ds:schemaRef ds:uri="http://purl.org/dc/elements/1.1/"/>
    <ds:schemaRef ds:uri="deb19024-7a50-4464-ba62-e900cae012c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BF94547-2A1C-4E7B-9AE0-1AF0E26F3B45}">
  <ds:schemaRefs>
    <ds:schemaRef ds:uri="2bbb05b6-3d2b-42d1-8292-af6fd481b2e3"/>
    <ds:schemaRef ds:uri="deb19024-7a50-4464-ba62-e900cae012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02bf62-88e6-456d-b298-e2abb13de1ea}" enabled="1" method="Standard" siteId="{548d26ab-8caa-49e1-97c2-a1b1a06cc39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1762</Words>
  <Application>Microsoft Office PowerPoint</Application>
  <PresentationFormat>Widescreen</PresentationFormat>
  <Paragraphs>524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Office Theme</vt:lpstr>
      <vt:lpstr>1_Office Theme</vt:lpstr>
      <vt:lpstr>Blank with gray waves</vt:lpstr>
      <vt:lpstr>Data Discovery, Assessment,  and Planning of Deliverables</vt:lpstr>
      <vt:lpstr>Table of Contents</vt:lpstr>
      <vt:lpstr>DnA IQ Data Architecture – Background &amp; Vision</vt:lpstr>
      <vt:lpstr>Modern Data and Analytics Reference Architecture</vt:lpstr>
      <vt:lpstr>Current State Architecture </vt:lpstr>
      <vt:lpstr>Current State 1.0 Framework Structure </vt:lpstr>
      <vt:lpstr>Current State 1.0 Framework Gold </vt:lpstr>
      <vt:lpstr>Current State Model </vt:lpstr>
      <vt:lpstr>Future State Architecture </vt:lpstr>
      <vt:lpstr>Future State 2.0 Framework </vt:lpstr>
      <vt:lpstr>Future State Conceptual Model </vt:lpstr>
      <vt:lpstr>Recommendations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Stechmesser</dc:creator>
  <cp:lastModifiedBy>Jay Watkins [C]</cp:lastModifiedBy>
  <cp:revision>2</cp:revision>
  <dcterms:created xsi:type="dcterms:W3CDTF">2020-03-13T14:00:28Z</dcterms:created>
  <dcterms:modified xsi:type="dcterms:W3CDTF">2024-05-14T15:37:46Z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etDate">
    <vt:lpwstr>2022-02-22T16:16:32Z</vt:lpwstr>
  </property>
  <property fmtid="{D5CDD505-2E9C-101B-9397-08002B2CF9AE}" pid="4" name="MSIP_Label_0702bf62-88e6-456d-b298-e2abb13de1ea_Method">
    <vt:lpwstr>Standard</vt:lpwstr>
  </property>
  <property fmtid="{D5CDD505-2E9C-101B-9397-08002B2CF9AE}" pid="5" name="MSIP_Label_0702bf62-88e6-456d-b298-e2abb13de1ea_Name">
    <vt:lpwstr>0702bf62-88e6-456d-b298-e2abb13de1ea</vt:lpwstr>
  </property>
  <property fmtid="{D5CDD505-2E9C-101B-9397-08002B2CF9AE}" pid="6" name="MSIP_Label_0702bf62-88e6-456d-b298-e2abb13de1ea_SiteId">
    <vt:lpwstr>548d26ab-8caa-49e1-97c2-a1b1a06cc39c</vt:lpwstr>
  </property>
  <property fmtid="{D5CDD505-2E9C-101B-9397-08002B2CF9AE}" pid="7" name="MSIP_Label_0702bf62-88e6-456d-b298-e2abb13de1ea_ActionId">
    <vt:lpwstr>9f487c22-10bb-4fda-9408-d1191c75a427</vt:lpwstr>
  </property>
  <property fmtid="{D5CDD505-2E9C-101B-9397-08002B2CF9AE}" pid="8" name="MSIP_Label_0702bf62-88e6-456d-b298-e2abb13de1ea_ContentBits">
    <vt:lpwstr>2</vt:lpwstr>
  </property>
  <property fmtid="{D5CDD505-2E9C-101B-9397-08002B2CF9AE}" pid="9" name="MediaServiceImageTags">
    <vt:lpwstr/>
  </property>
  <property fmtid="{D5CDD505-2E9C-101B-9397-08002B2CF9AE}" pid="10" name="ContentTypeId">
    <vt:lpwstr>0x01010012A5D3BE4484234A916A40F1ED6D5C9E</vt:lpwstr>
  </property>
</Properties>
</file>